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9" r:id="rId4"/>
    <p:sldId id="260" r:id="rId5"/>
    <p:sldId id="289" r:id="rId6"/>
    <p:sldId id="290" r:id="rId7"/>
    <p:sldId id="281" r:id="rId8"/>
    <p:sldId id="262" r:id="rId9"/>
    <p:sldId id="285" r:id="rId10"/>
    <p:sldId id="286" r:id="rId11"/>
    <p:sldId id="287" r:id="rId12"/>
    <p:sldId id="288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9" r:id="rId21"/>
    <p:sldId id="280" r:id="rId22"/>
    <p:sldId id="282" r:id="rId23"/>
    <p:sldId id="278" r:id="rId24"/>
    <p:sldId id="284" r:id="rId25"/>
    <p:sldId id="25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8FF"/>
    <a:srgbClr val="000000"/>
    <a:srgbClr val="DDDDDD"/>
    <a:srgbClr val="0066B2"/>
    <a:srgbClr val="00C1FF"/>
    <a:srgbClr val="000A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84" y="4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0F862-40EF-42AF-9925-0C7A5A4D4132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AA16A47A-ED10-41F2-9883-DB83FD03881A}">
      <dgm:prSet phldrT="[Texto]"/>
      <dgm:spPr/>
      <dgm:t>
        <a:bodyPr/>
        <a:lstStyle/>
        <a:p>
          <a:r>
            <a:rPr lang="es-AR" dirty="0" smtClean="0"/>
            <a:t>CAMBIO</a:t>
          </a:r>
          <a:endParaRPr lang="es-AR" dirty="0"/>
        </a:p>
      </dgm:t>
    </dgm:pt>
    <dgm:pt modelId="{79FC9A4C-1352-4503-8898-9DD09CB21D87}" type="parTrans" cxnId="{B513F74A-A1B1-4B08-AD99-13A67C6F0BF7}">
      <dgm:prSet/>
      <dgm:spPr/>
      <dgm:t>
        <a:bodyPr/>
        <a:lstStyle/>
        <a:p>
          <a:endParaRPr lang="es-AR"/>
        </a:p>
      </dgm:t>
    </dgm:pt>
    <dgm:pt modelId="{23421724-82F6-412F-AA63-1CA1CB34B08A}" type="sibTrans" cxnId="{B513F74A-A1B1-4B08-AD99-13A67C6F0BF7}">
      <dgm:prSet/>
      <dgm:spPr/>
      <dgm:t>
        <a:bodyPr/>
        <a:lstStyle/>
        <a:p>
          <a:endParaRPr lang="es-AR"/>
        </a:p>
      </dgm:t>
    </dgm:pt>
    <dgm:pt modelId="{08C525D7-4494-4705-9843-52177F17A37D}">
      <dgm:prSet phldrT="[Texto]"/>
      <dgm:spPr/>
      <dgm:t>
        <a:bodyPr/>
        <a:lstStyle/>
        <a:p>
          <a:r>
            <a:rPr lang="es-AR" dirty="0" smtClean="0"/>
            <a:t>AMENAZA</a:t>
          </a:r>
          <a:endParaRPr lang="es-AR" dirty="0"/>
        </a:p>
      </dgm:t>
    </dgm:pt>
    <dgm:pt modelId="{D28039DB-2B2F-480D-9BE0-67A9751941A4}" type="parTrans" cxnId="{E92AAD62-6AF6-47CA-9824-C83FDF26953C}">
      <dgm:prSet/>
      <dgm:spPr/>
      <dgm:t>
        <a:bodyPr/>
        <a:lstStyle/>
        <a:p>
          <a:endParaRPr lang="es-AR"/>
        </a:p>
      </dgm:t>
    </dgm:pt>
    <dgm:pt modelId="{73156CDE-7DF6-4333-8689-A53748EC7C20}" type="sibTrans" cxnId="{E92AAD62-6AF6-47CA-9824-C83FDF26953C}">
      <dgm:prSet/>
      <dgm:spPr/>
      <dgm:t>
        <a:bodyPr/>
        <a:lstStyle/>
        <a:p>
          <a:endParaRPr lang="es-AR"/>
        </a:p>
      </dgm:t>
    </dgm:pt>
    <dgm:pt modelId="{A51000EB-9839-4FBF-9011-8EA4803C4321}">
      <dgm:prSet phldrT="[Texto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AR" dirty="0" smtClean="0"/>
            <a:t>OPORTUNIDAD</a:t>
          </a:r>
          <a:endParaRPr lang="es-AR" dirty="0"/>
        </a:p>
      </dgm:t>
    </dgm:pt>
    <dgm:pt modelId="{68AB24D2-7A82-4B95-8C5A-D16FBA2C9397}" type="parTrans" cxnId="{C79FC0AC-60E0-4FAB-A430-389E8620C33A}">
      <dgm:prSet/>
      <dgm:spPr/>
      <dgm:t>
        <a:bodyPr/>
        <a:lstStyle/>
        <a:p>
          <a:endParaRPr lang="es-AR"/>
        </a:p>
      </dgm:t>
    </dgm:pt>
    <dgm:pt modelId="{9C2C3DD0-3AC5-4A80-AADB-B5485320A579}" type="sibTrans" cxnId="{C79FC0AC-60E0-4FAB-A430-389E8620C33A}">
      <dgm:prSet/>
      <dgm:spPr/>
      <dgm:t>
        <a:bodyPr/>
        <a:lstStyle/>
        <a:p>
          <a:endParaRPr lang="es-AR"/>
        </a:p>
      </dgm:t>
    </dgm:pt>
    <dgm:pt modelId="{0AE628CF-101F-4030-801E-5B669DC5CDEF}" type="pres">
      <dgm:prSet presAssocID="{9380F862-40EF-42AF-9925-0C7A5A4D4132}" presName="CompostProcess" presStyleCnt="0">
        <dgm:presLayoutVars>
          <dgm:dir/>
          <dgm:resizeHandles val="exact"/>
        </dgm:presLayoutVars>
      </dgm:prSet>
      <dgm:spPr/>
    </dgm:pt>
    <dgm:pt modelId="{E295E256-D92D-4036-8464-4C5D9E1A6D02}" type="pres">
      <dgm:prSet presAssocID="{9380F862-40EF-42AF-9925-0C7A5A4D4132}" presName="arrow" presStyleLbl="bgShp" presStyleIdx="0" presStyleCnt="1" custLinFactNeighborX="-8824" custLinFactNeighborY="-33944"/>
      <dgm:spPr/>
    </dgm:pt>
    <dgm:pt modelId="{D968CE17-BDCD-4F33-A678-5A63AF5EB256}" type="pres">
      <dgm:prSet presAssocID="{9380F862-40EF-42AF-9925-0C7A5A4D4132}" presName="linearProcess" presStyleCnt="0"/>
      <dgm:spPr/>
    </dgm:pt>
    <dgm:pt modelId="{9FF262CA-C0B7-4D37-9ED5-AC2367D8FE44}" type="pres">
      <dgm:prSet presAssocID="{AA16A47A-ED10-41F2-9883-DB83FD03881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F363E6D-787B-45AB-9CC3-78628FEAD209}" type="pres">
      <dgm:prSet presAssocID="{23421724-82F6-412F-AA63-1CA1CB34B08A}" presName="sibTrans" presStyleCnt="0"/>
      <dgm:spPr/>
    </dgm:pt>
    <dgm:pt modelId="{B190B7CA-812F-4BE9-9E26-353BA043E843}" type="pres">
      <dgm:prSet presAssocID="{08C525D7-4494-4705-9843-52177F17A37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6E194C-F557-441A-BB72-DF7DDE3FAE5D}" type="pres">
      <dgm:prSet presAssocID="{73156CDE-7DF6-4333-8689-A53748EC7C20}" presName="sibTrans" presStyleCnt="0"/>
      <dgm:spPr/>
    </dgm:pt>
    <dgm:pt modelId="{31B127D1-A3C2-4569-A4ED-F271DD1945ED}" type="pres">
      <dgm:prSet presAssocID="{A51000EB-9839-4FBF-9011-8EA4803C432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513F74A-A1B1-4B08-AD99-13A67C6F0BF7}" srcId="{9380F862-40EF-42AF-9925-0C7A5A4D4132}" destId="{AA16A47A-ED10-41F2-9883-DB83FD03881A}" srcOrd="0" destOrd="0" parTransId="{79FC9A4C-1352-4503-8898-9DD09CB21D87}" sibTransId="{23421724-82F6-412F-AA63-1CA1CB34B08A}"/>
    <dgm:cxn modelId="{C79FC0AC-60E0-4FAB-A430-389E8620C33A}" srcId="{9380F862-40EF-42AF-9925-0C7A5A4D4132}" destId="{A51000EB-9839-4FBF-9011-8EA4803C4321}" srcOrd="2" destOrd="0" parTransId="{68AB24D2-7A82-4B95-8C5A-D16FBA2C9397}" sibTransId="{9C2C3DD0-3AC5-4A80-AADB-B5485320A579}"/>
    <dgm:cxn modelId="{D9520CD3-C1F7-44DD-94DD-D2F140081128}" type="presOf" srcId="{9380F862-40EF-42AF-9925-0C7A5A4D4132}" destId="{0AE628CF-101F-4030-801E-5B669DC5CDEF}" srcOrd="0" destOrd="0" presId="urn:microsoft.com/office/officeart/2005/8/layout/hProcess9"/>
    <dgm:cxn modelId="{EF30A04E-AEA5-4EA9-B15D-108B9D71E165}" type="presOf" srcId="{A51000EB-9839-4FBF-9011-8EA4803C4321}" destId="{31B127D1-A3C2-4569-A4ED-F271DD1945ED}" srcOrd="0" destOrd="0" presId="urn:microsoft.com/office/officeart/2005/8/layout/hProcess9"/>
    <dgm:cxn modelId="{E92AAD62-6AF6-47CA-9824-C83FDF26953C}" srcId="{9380F862-40EF-42AF-9925-0C7A5A4D4132}" destId="{08C525D7-4494-4705-9843-52177F17A37D}" srcOrd="1" destOrd="0" parTransId="{D28039DB-2B2F-480D-9BE0-67A9751941A4}" sibTransId="{73156CDE-7DF6-4333-8689-A53748EC7C20}"/>
    <dgm:cxn modelId="{454DEA8E-7914-43AE-A2FE-5C3F56745458}" type="presOf" srcId="{AA16A47A-ED10-41F2-9883-DB83FD03881A}" destId="{9FF262CA-C0B7-4D37-9ED5-AC2367D8FE44}" srcOrd="0" destOrd="0" presId="urn:microsoft.com/office/officeart/2005/8/layout/hProcess9"/>
    <dgm:cxn modelId="{A45B501F-EE29-4DFF-93CC-4245345CDE86}" type="presOf" srcId="{08C525D7-4494-4705-9843-52177F17A37D}" destId="{B190B7CA-812F-4BE9-9E26-353BA043E843}" srcOrd="0" destOrd="0" presId="urn:microsoft.com/office/officeart/2005/8/layout/hProcess9"/>
    <dgm:cxn modelId="{998ED84F-41B3-4CC5-B26D-14FD3E6DEE93}" type="presParOf" srcId="{0AE628CF-101F-4030-801E-5B669DC5CDEF}" destId="{E295E256-D92D-4036-8464-4C5D9E1A6D02}" srcOrd="0" destOrd="0" presId="urn:microsoft.com/office/officeart/2005/8/layout/hProcess9"/>
    <dgm:cxn modelId="{607907CA-622B-4760-84F5-E5CE576D1C3C}" type="presParOf" srcId="{0AE628CF-101F-4030-801E-5B669DC5CDEF}" destId="{D968CE17-BDCD-4F33-A678-5A63AF5EB256}" srcOrd="1" destOrd="0" presId="urn:microsoft.com/office/officeart/2005/8/layout/hProcess9"/>
    <dgm:cxn modelId="{BDE7C542-F834-4833-B36B-A52DB9E0BE04}" type="presParOf" srcId="{D968CE17-BDCD-4F33-A678-5A63AF5EB256}" destId="{9FF262CA-C0B7-4D37-9ED5-AC2367D8FE44}" srcOrd="0" destOrd="0" presId="urn:microsoft.com/office/officeart/2005/8/layout/hProcess9"/>
    <dgm:cxn modelId="{C322B4E2-5074-418C-9227-C2BE6DB5BE6D}" type="presParOf" srcId="{D968CE17-BDCD-4F33-A678-5A63AF5EB256}" destId="{3F363E6D-787B-45AB-9CC3-78628FEAD209}" srcOrd="1" destOrd="0" presId="urn:microsoft.com/office/officeart/2005/8/layout/hProcess9"/>
    <dgm:cxn modelId="{17A18B8C-22CA-48C6-B138-2C82FB42E195}" type="presParOf" srcId="{D968CE17-BDCD-4F33-A678-5A63AF5EB256}" destId="{B190B7CA-812F-4BE9-9E26-353BA043E843}" srcOrd="2" destOrd="0" presId="urn:microsoft.com/office/officeart/2005/8/layout/hProcess9"/>
    <dgm:cxn modelId="{58A73B8F-8368-4297-8AE8-AB7BD5F188DF}" type="presParOf" srcId="{D968CE17-BDCD-4F33-A678-5A63AF5EB256}" destId="{9A6E194C-F557-441A-BB72-DF7DDE3FAE5D}" srcOrd="3" destOrd="0" presId="urn:microsoft.com/office/officeart/2005/8/layout/hProcess9"/>
    <dgm:cxn modelId="{7480B83E-209C-4F7C-9158-554948BBEAAE}" type="presParOf" srcId="{D968CE17-BDCD-4F33-A678-5A63AF5EB256}" destId="{31B127D1-A3C2-4569-A4ED-F271DD1945ED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B3443-86D4-4ECA-81FB-D3E0CFF1B7C4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C29C339D-995C-4F95-A4CE-9A1FBE4A4CA0}">
      <dgm:prSet phldrT="[Texto]"/>
      <dgm:spPr/>
      <dgm:t>
        <a:bodyPr/>
        <a:lstStyle/>
        <a:p>
          <a:r>
            <a:rPr lang="es-AR" dirty="0" smtClean="0"/>
            <a:t>ACCION</a:t>
          </a:r>
          <a:endParaRPr lang="es-AR" dirty="0"/>
        </a:p>
      </dgm:t>
    </dgm:pt>
    <dgm:pt modelId="{9F03C7B3-7342-474B-84FE-F7174F86F101}" type="parTrans" cxnId="{EE49062F-A1A8-4D59-AD0C-E49CA50A4B2C}">
      <dgm:prSet/>
      <dgm:spPr/>
      <dgm:t>
        <a:bodyPr/>
        <a:lstStyle/>
        <a:p>
          <a:endParaRPr lang="es-AR"/>
        </a:p>
      </dgm:t>
    </dgm:pt>
    <dgm:pt modelId="{0C58DAE4-8014-45B4-B501-69A10920CF15}" type="sibTrans" cxnId="{EE49062F-A1A8-4D59-AD0C-E49CA50A4B2C}">
      <dgm:prSet/>
      <dgm:spPr/>
      <dgm:t>
        <a:bodyPr/>
        <a:lstStyle/>
        <a:p>
          <a:endParaRPr lang="es-AR"/>
        </a:p>
      </dgm:t>
    </dgm:pt>
    <dgm:pt modelId="{EEC18EF3-F39C-4E50-8B11-78C969B5EF09}">
      <dgm:prSet phldrT="[Texto]"/>
      <dgm:spPr/>
      <dgm:t>
        <a:bodyPr/>
        <a:lstStyle/>
        <a:p>
          <a:r>
            <a:rPr lang="es-AR" dirty="0" smtClean="0"/>
            <a:t>RIESGO</a:t>
          </a:r>
          <a:endParaRPr lang="es-AR" dirty="0"/>
        </a:p>
      </dgm:t>
    </dgm:pt>
    <dgm:pt modelId="{2BC3C50C-B87B-4595-A8D6-DFCC1B334137}" type="parTrans" cxnId="{F56F822C-0AB0-4B6C-A95A-EFA856A25E05}">
      <dgm:prSet/>
      <dgm:spPr/>
      <dgm:t>
        <a:bodyPr/>
        <a:lstStyle/>
        <a:p>
          <a:endParaRPr lang="es-AR"/>
        </a:p>
      </dgm:t>
    </dgm:pt>
    <dgm:pt modelId="{1400DC76-507B-48FE-93FA-367B388882BA}" type="sibTrans" cxnId="{F56F822C-0AB0-4B6C-A95A-EFA856A25E05}">
      <dgm:prSet/>
      <dgm:spPr/>
      <dgm:t>
        <a:bodyPr/>
        <a:lstStyle/>
        <a:p>
          <a:endParaRPr lang="es-AR"/>
        </a:p>
      </dgm:t>
    </dgm:pt>
    <dgm:pt modelId="{47C673B3-6BD9-46AE-AD2F-614A0FEA4C3C}">
      <dgm:prSet phldrT="[Texto]"/>
      <dgm:spPr/>
      <dgm:t>
        <a:bodyPr/>
        <a:lstStyle/>
        <a:p>
          <a:r>
            <a:rPr lang="es-AR" dirty="0" smtClean="0"/>
            <a:t>CAMBIO</a:t>
          </a:r>
          <a:endParaRPr lang="es-AR" dirty="0"/>
        </a:p>
      </dgm:t>
    </dgm:pt>
    <dgm:pt modelId="{ABA7608D-16A6-4D9A-BD1D-5F210709EB2B}" type="parTrans" cxnId="{B90FC6B6-98FE-461C-AAD9-86D78649F4BC}">
      <dgm:prSet/>
      <dgm:spPr/>
      <dgm:t>
        <a:bodyPr/>
        <a:lstStyle/>
        <a:p>
          <a:endParaRPr lang="es-AR"/>
        </a:p>
      </dgm:t>
    </dgm:pt>
    <dgm:pt modelId="{97CC7889-8E98-407A-B379-C1B12D180A58}" type="sibTrans" cxnId="{B90FC6B6-98FE-461C-AAD9-86D78649F4BC}">
      <dgm:prSet/>
      <dgm:spPr/>
      <dgm:t>
        <a:bodyPr/>
        <a:lstStyle/>
        <a:p>
          <a:endParaRPr lang="es-AR"/>
        </a:p>
      </dgm:t>
    </dgm:pt>
    <dgm:pt modelId="{051D9096-0300-42F5-BC60-70D4CC04BD29}" type="pres">
      <dgm:prSet presAssocID="{2ECB3443-86D4-4ECA-81FB-D3E0CFF1B7C4}" presName="linearFlow" presStyleCnt="0">
        <dgm:presLayoutVars>
          <dgm:dir/>
          <dgm:resizeHandles val="exact"/>
        </dgm:presLayoutVars>
      </dgm:prSet>
      <dgm:spPr/>
    </dgm:pt>
    <dgm:pt modelId="{ED68750F-5740-4DD2-B640-8C95BCB064E0}" type="pres">
      <dgm:prSet presAssocID="{C29C339D-995C-4F95-A4CE-9A1FBE4A4C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E276C26-8F9A-45D2-9D3E-1AFFA1DE5F42}" type="pres">
      <dgm:prSet presAssocID="{0C58DAE4-8014-45B4-B501-69A10920CF15}" presName="spacerL" presStyleCnt="0"/>
      <dgm:spPr/>
    </dgm:pt>
    <dgm:pt modelId="{220AA110-2E92-4295-BF29-6AF6C16C5B33}" type="pres">
      <dgm:prSet presAssocID="{0C58DAE4-8014-45B4-B501-69A10920CF15}" presName="sibTrans" presStyleLbl="sibTrans2D1" presStyleIdx="0" presStyleCnt="2"/>
      <dgm:spPr/>
      <dgm:t>
        <a:bodyPr/>
        <a:lstStyle/>
        <a:p>
          <a:endParaRPr lang="es-AR"/>
        </a:p>
      </dgm:t>
    </dgm:pt>
    <dgm:pt modelId="{9274867F-2917-4B16-92AD-2B36578178E6}" type="pres">
      <dgm:prSet presAssocID="{0C58DAE4-8014-45B4-B501-69A10920CF15}" presName="spacerR" presStyleCnt="0"/>
      <dgm:spPr/>
    </dgm:pt>
    <dgm:pt modelId="{D06956D2-9CF9-4594-9F96-58799A65C1E2}" type="pres">
      <dgm:prSet presAssocID="{EEC18EF3-F39C-4E50-8B11-78C969B5EF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6472B42-5A53-49B4-A6E6-DD8EAB881805}" type="pres">
      <dgm:prSet presAssocID="{1400DC76-507B-48FE-93FA-367B388882BA}" presName="spacerL" presStyleCnt="0"/>
      <dgm:spPr/>
    </dgm:pt>
    <dgm:pt modelId="{ED3F1307-92CB-4836-8335-E853B2956F61}" type="pres">
      <dgm:prSet presAssocID="{1400DC76-507B-48FE-93FA-367B388882BA}" presName="sibTrans" presStyleLbl="sibTrans2D1" presStyleIdx="1" presStyleCnt="2"/>
      <dgm:spPr/>
      <dgm:t>
        <a:bodyPr/>
        <a:lstStyle/>
        <a:p>
          <a:endParaRPr lang="es-AR"/>
        </a:p>
      </dgm:t>
    </dgm:pt>
    <dgm:pt modelId="{2D305515-10B2-43FB-B906-7B1ADDC6DE2C}" type="pres">
      <dgm:prSet presAssocID="{1400DC76-507B-48FE-93FA-367B388882BA}" presName="spacerR" presStyleCnt="0"/>
      <dgm:spPr/>
    </dgm:pt>
    <dgm:pt modelId="{92F7633D-C759-4180-9ED2-EB4857237405}" type="pres">
      <dgm:prSet presAssocID="{47C673B3-6BD9-46AE-AD2F-614A0FEA4C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C33A309-3716-4CC2-96EA-DD6CA544D298}" type="presOf" srcId="{0C58DAE4-8014-45B4-B501-69A10920CF15}" destId="{220AA110-2E92-4295-BF29-6AF6C16C5B33}" srcOrd="0" destOrd="0" presId="urn:microsoft.com/office/officeart/2005/8/layout/equation1"/>
    <dgm:cxn modelId="{51900F02-E592-42A2-9813-E6D530496233}" type="presOf" srcId="{EEC18EF3-F39C-4E50-8B11-78C969B5EF09}" destId="{D06956D2-9CF9-4594-9F96-58799A65C1E2}" srcOrd="0" destOrd="0" presId="urn:microsoft.com/office/officeart/2005/8/layout/equation1"/>
    <dgm:cxn modelId="{989F2501-E5C3-485F-A933-51A24940BED1}" type="presOf" srcId="{47C673B3-6BD9-46AE-AD2F-614A0FEA4C3C}" destId="{92F7633D-C759-4180-9ED2-EB4857237405}" srcOrd="0" destOrd="0" presId="urn:microsoft.com/office/officeart/2005/8/layout/equation1"/>
    <dgm:cxn modelId="{44BA86DD-674E-44D9-B5C2-EC8C25E23ABE}" type="presOf" srcId="{1400DC76-507B-48FE-93FA-367B388882BA}" destId="{ED3F1307-92CB-4836-8335-E853B2956F61}" srcOrd="0" destOrd="0" presId="urn:microsoft.com/office/officeart/2005/8/layout/equation1"/>
    <dgm:cxn modelId="{17E2DB3E-1A14-4778-89C1-358A9254C3C6}" type="presOf" srcId="{2ECB3443-86D4-4ECA-81FB-D3E0CFF1B7C4}" destId="{051D9096-0300-42F5-BC60-70D4CC04BD29}" srcOrd="0" destOrd="0" presId="urn:microsoft.com/office/officeart/2005/8/layout/equation1"/>
    <dgm:cxn modelId="{EE49062F-A1A8-4D59-AD0C-E49CA50A4B2C}" srcId="{2ECB3443-86D4-4ECA-81FB-D3E0CFF1B7C4}" destId="{C29C339D-995C-4F95-A4CE-9A1FBE4A4CA0}" srcOrd="0" destOrd="0" parTransId="{9F03C7B3-7342-474B-84FE-F7174F86F101}" sibTransId="{0C58DAE4-8014-45B4-B501-69A10920CF15}"/>
    <dgm:cxn modelId="{B90FC6B6-98FE-461C-AAD9-86D78649F4BC}" srcId="{2ECB3443-86D4-4ECA-81FB-D3E0CFF1B7C4}" destId="{47C673B3-6BD9-46AE-AD2F-614A0FEA4C3C}" srcOrd="2" destOrd="0" parTransId="{ABA7608D-16A6-4D9A-BD1D-5F210709EB2B}" sibTransId="{97CC7889-8E98-407A-B379-C1B12D180A58}"/>
    <dgm:cxn modelId="{87EB1EC4-9FAB-4DCB-A1A0-805EEA426199}" type="presOf" srcId="{C29C339D-995C-4F95-A4CE-9A1FBE4A4CA0}" destId="{ED68750F-5740-4DD2-B640-8C95BCB064E0}" srcOrd="0" destOrd="0" presId="urn:microsoft.com/office/officeart/2005/8/layout/equation1"/>
    <dgm:cxn modelId="{F56F822C-0AB0-4B6C-A95A-EFA856A25E05}" srcId="{2ECB3443-86D4-4ECA-81FB-D3E0CFF1B7C4}" destId="{EEC18EF3-F39C-4E50-8B11-78C969B5EF09}" srcOrd="1" destOrd="0" parTransId="{2BC3C50C-B87B-4595-A8D6-DFCC1B334137}" sibTransId="{1400DC76-507B-48FE-93FA-367B388882BA}"/>
    <dgm:cxn modelId="{41108E22-4B03-4EC8-8FBB-D587842DB3BA}" type="presParOf" srcId="{051D9096-0300-42F5-BC60-70D4CC04BD29}" destId="{ED68750F-5740-4DD2-B640-8C95BCB064E0}" srcOrd="0" destOrd="0" presId="urn:microsoft.com/office/officeart/2005/8/layout/equation1"/>
    <dgm:cxn modelId="{9906862B-B7AD-49C7-B662-569703FD6C9F}" type="presParOf" srcId="{051D9096-0300-42F5-BC60-70D4CC04BD29}" destId="{3E276C26-8F9A-45D2-9D3E-1AFFA1DE5F42}" srcOrd="1" destOrd="0" presId="urn:microsoft.com/office/officeart/2005/8/layout/equation1"/>
    <dgm:cxn modelId="{2EDE09F7-24DF-4680-95E4-58FDAFACBBB2}" type="presParOf" srcId="{051D9096-0300-42F5-BC60-70D4CC04BD29}" destId="{220AA110-2E92-4295-BF29-6AF6C16C5B33}" srcOrd="2" destOrd="0" presId="urn:microsoft.com/office/officeart/2005/8/layout/equation1"/>
    <dgm:cxn modelId="{71C9C16D-80F3-4837-A0E4-2F897EDEA39C}" type="presParOf" srcId="{051D9096-0300-42F5-BC60-70D4CC04BD29}" destId="{9274867F-2917-4B16-92AD-2B36578178E6}" srcOrd="3" destOrd="0" presId="urn:microsoft.com/office/officeart/2005/8/layout/equation1"/>
    <dgm:cxn modelId="{80145993-224D-4E5D-ACB6-1D972CEAD085}" type="presParOf" srcId="{051D9096-0300-42F5-BC60-70D4CC04BD29}" destId="{D06956D2-9CF9-4594-9F96-58799A65C1E2}" srcOrd="4" destOrd="0" presId="urn:microsoft.com/office/officeart/2005/8/layout/equation1"/>
    <dgm:cxn modelId="{5FBA4725-6597-4582-A8A4-03EAC1254F15}" type="presParOf" srcId="{051D9096-0300-42F5-BC60-70D4CC04BD29}" destId="{26472B42-5A53-49B4-A6E6-DD8EAB881805}" srcOrd="5" destOrd="0" presId="urn:microsoft.com/office/officeart/2005/8/layout/equation1"/>
    <dgm:cxn modelId="{68BD6C9B-3008-4078-8C9B-8CBF1AB129F2}" type="presParOf" srcId="{051D9096-0300-42F5-BC60-70D4CC04BD29}" destId="{ED3F1307-92CB-4836-8335-E853B2956F61}" srcOrd="6" destOrd="0" presId="urn:microsoft.com/office/officeart/2005/8/layout/equation1"/>
    <dgm:cxn modelId="{A6926AAD-3A65-4850-9BA1-027F3759E656}" type="presParOf" srcId="{051D9096-0300-42F5-BC60-70D4CC04BD29}" destId="{2D305515-10B2-43FB-B906-7B1ADDC6DE2C}" srcOrd="7" destOrd="0" presId="urn:microsoft.com/office/officeart/2005/8/layout/equation1"/>
    <dgm:cxn modelId="{D478D72E-18AB-4CA3-BB5A-DAD3E60BF12B}" type="presParOf" srcId="{051D9096-0300-42F5-BC60-70D4CC04BD29}" destId="{92F7633D-C759-4180-9ED2-EB4857237405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D117-A2CD-4A3F-BDB5-B3D2E1DEA322}" type="datetimeFigureOut">
              <a:rPr lang="es-AR" smtClean="0"/>
              <a:pPr/>
              <a:t>29/09/2017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AC79B-B002-446D-A04F-A1920741A56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Todos sabemos que el cambio genera ansiedad y preocupación ya que nos saca de la más que conocida zona de confort y eso es algo que nos provoca malestar aunque sean cambios en positivo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C79B-B002-446D-A04F-A1920741A56B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Michael </a:t>
            </a:r>
            <a:r>
              <a:rPr lang="es-AR" dirty="0" err="1" smtClean="0"/>
              <a:t>Levine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C79B-B002-446D-A04F-A1920741A56B}" type="slidenum">
              <a:rPr lang="es-AR" smtClean="0"/>
              <a:pPr/>
              <a:t>19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0A9FD-90BB-468F-BDD2-425511485AE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78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9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37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24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83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54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98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5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82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69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27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BC24-BFE4-A24E-8AC4-DFE050457E2E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2109-6BE1-654D-9173-2FDBFEBAD2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53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.ar/url?sa=i&amp;rct=j&amp;q=&amp;esrc=s&amp;source=images&amp;cd=&amp;cad=rja&amp;uact=8&amp;ved=0ahUKEwj7sOG_lrPQAhVDC5AKHR09BCYQjRwIBw&amp;url=http://empresaytalento.blogspot.com/2015/06/miedo-al-cambio.html&amp;psig=AFQjCNHBYvVlyVhjSPmYkua3VpoiyaVnmw&amp;ust=14795880843054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405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De cambios y resistencias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69064"/>
            <a:ext cx="7639000" cy="3674436"/>
          </a:xfrm>
        </p:spPr>
        <p:txBody>
          <a:bodyPr/>
          <a:lstStyle/>
          <a:p>
            <a:r>
              <a:rPr lang="es-ES" sz="2400" dirty="0" smtClean="0"/>
              <a:t>RESISTENCIA AL ORDEN ESTABLECIDO. Se defiende y se valida el orden constituido sin darle oportunidad a cambios que podrían mejorar el status quo.</a:t>
            </a:r>
          </a:p>
          <a:p>
            <a:r>
              <a:rPr lang="es-ES" sz="2400" dirty="0" smtClean="0"/>
              <a:t>RESISTENCIA A LO IGNORADO. Lo que no se conoce suele generar incertidumbre y la incertidumbre genera temor. Cuanto más imprevistas son las ideas nuevas y desconocidas , más resistencia y rechazo generan.</a:t>
            </a:r>
          </a:p>
        </p:txBody>
      </p:sp>
      <p:graphicFrame>
        <p:nvGraphicFramePr>
          <p:cNvPr id="31745" name="Object 16" descr="Papel bouquet"/>
          <p:cNvGraphicFramePr>
            <a:graphicFrameLocks noChangeAspect="1"/>
          </p:cNvGraphicFramePr>
          <p:nvPr/>
        </p:nvGraphicFramePr>
        <p:xfrm>
          <a:off x="3491881" y="4623979"/>
          <a:ext cx="282575" cy="250031"/>
        </p:xfrm>
        <a:graphic>
          <a:graphicData uri="http://schemas.openxmlformats.org/presentationml/2006/ole">
            <p:oleObj spid="_x0000_s2050" name="Fotografía de Photo Editor" r:id="rId3" imgW="724001" imgH="762106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11381"/>
            <a:ext cx="8130208" cy="42124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800" dirty="0" smtClean="0"/>
              <a:t>RESISTENCIA AL FUTURO. El futuro es también lo desconocido, por eso es vital comprender que es la llave para abandonar la angustia y generar la posibilidad de desafiar las viejas creencias.</a:t>
            </a:r>
          </a:p>
          <a:p>
            <a:r>
              <a:rPr lang="es-ES" sz="2800" dirty="0" smtClean="0"/>
              <a:t>RESISTENCIA Y TEMOR. El verdadero temor, </a:t>
            </a:r>
          </a:p>
          <a:p>
            <a:r>
              <a:rPr lang="es-ES" sz="2800" b="1" dirty="0" smtClean="0">
                <a:solidFill>
                  <a:schemeClr val="accent1"/>
                </a:solidFill>
              </a:rPr>
              <a:t>NO ES AL CAMBIO EN SÍ, SINO A SER CAMBIADO</a:t>
            </a:r>
            <a:r>
              <a:rPr lang="es-ES" sz="2800" dirty="0" smtClean="0"/>
              <a:t>. Los más resistidos son los que no se explican y los que son impuestos, siendo de esta forma los más rechazados</a:t>
            </a:r>
          </a:p>
          <a:p>
            <a:endParaRPr lang="es-ES" sz="28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7597" y="205979"/>
            <a:ext cx="7855024" cy="41064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dirty="0" smtClean="0"/>
              <a:t>RESISTENCIA POR IMPOSICIÓN. Cuando se imponen ideas o cambios que no se   interpretan o entienden, estas imposiciones  generan resistencia por el nivel de incertidumbre que generan.</a:t>
            </a:r>
          </a:p>
          <a:p>
            <a:r>
              <a:rPr lang="es-ES" sz="2400" dirty="0" smtClean="0"/>
              <a:t>RESISTENCIA A LO NUEVO. lo nuevo no cubre las expectativas, generan resistencias que no permiten evaluar de manera efectiva lo que se presenta.</a:t>
            </a:r>
          </a:p>
          <a:p>
            <a:r>
              <a:rPr lang="es-ES" sz="2400" dirty="0" smtClean="0"/>
              <a:t>RESISTENCIA AL CAMBIO. Las creencias suelen generar en las personas una zona de confort, de lo ya conocido, que las lleva a enfrentarse a lo nuevo</a:t>
            </a:r>
            <a:endParaRPr lang="es-ES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angular"/>
          <p:cNvCxnSpPr/>
          <p:nvPr/>
        </p:nvCxnSpPr>
        <p:spPr>
          <a:xfrm rot="5400000" flipH="1" flipV="1">
            <a:off x="2215056" y="2084990"/>
            <a:ext cx="654269" cy="41778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angular"/>
          <p:cNvCxnSpPr/>
          <p:nvPr/>
        </p:nvCxnSpPr>
        <p:spPr>
          <a:xfrm rot="5400000" flipH="1" flipV="1">
            <a:off x="2632845" y="1430720"/>
            <a:ext cx="654269" cy="417786"/>
          </a:xfrm>
          <a:prstGeom prst="bentConnector3">
            <a:avLst>
              <a:gd name="adj1" fmla="val 487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828800" y="2663216"/>
            <a:ext cx="1079142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CAMBIOS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1250052" y="1824280"/>
            <a:ext cx="115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ANSIEDAD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50052" y="1270282"/>
            <a:ext cx="167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PREOCUPACION</a:t>
            </a:r>
            <a:endParaRPr lang="es-AR" dirty="0"/>
          </a:p>
        </p:txBody>
      </p:sp>
      <p:sp>
        <p:nvSpPr>
          <p:cNvPr id="12" name="11 Elipse"/>
          <p:cNvSpPr/>
          <p:nvPr/>
        </p:nvSpPr>
        <p:spPr>
          <a:xfrm>
            <a:off x="4169979" y="1135119"/>
            <a:ext cx="2648607" cy="1158765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Zona de Confort</a:t>
            </a:r>
            <a:endParaRPr lang="es-AR" dirty="0"/>
          </a:p>
        </p:txBody>
      </p:sp>
      <p:sp>
        <p:nvSpPr>
          <p:cNvPr id="13" name="12 Elipse"/>
          <p:cNvSpPr/>
          <p:nvPr/>
        </p:nvSpPr>
        <p:spPr>
          <a:xfrm>
            <a:off x="4445877" y="2490951"/>
            <a:ext cx="4303985" cy="2175641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Zona de APRENDIZAJE</a:t>
            </a:r>
            <a:endParaRPr lang="es-AR" dirty="0"/>
          </a:p>
        </p:txBody>
      </p:sp>
      <p:pic>
        <p:nvPicPr>
          <p:cNvPr id="10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05" y="4420372"/>
            <a:ext cx="233909" cy="24622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  <p:sp>
        <p:nvSpPr>
          <p:cNvPr id="14" name="13 CuadroTexto"/>
          <p:cNvSpPr txBox="1"/>
          <p:nvPr/>
        </p:nvSpPr>
        <p:spPr>
          <a:xfrm>
            <a:off x="781814" y="4420371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>
                <a:latin typeface="Arial" pitchFamily="34" charset="0"/>
                <a:cs typeface="Arial" pitchFamily="34" charset="0"/>
              </a:rPr>
              <a:t>Stella </a:t>
            </a:r>
            <a:r>
              <a:rPr lang="es-AR" sz="1000" dirty="0" err="1" smtClean="0">
                <a:latin typeface="Arial" pitchFamily="34" charset="0"/>
                <a:cs typeface="Arial" pitchFamily="34" charset="0"/>
              </a:rPr>
              <a:t>Cístola</a:t>
            </a:r>
            <a:endParaRPr lang="es-AR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1852449" y="1008993"/>
            <a:ext cx="3799488" cy="1738727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Zona de APRENDIZAJE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13984" y="1324303"/>
            <a:ext cx="1209498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 smtClean="0"/>
              <a:t>tiempo, </a:t>
            </a:r>
          </a:p>
          <a:p>
            <a:r>
              <a:rPr lang="es-AR" b="1" dirty="0" smtClean="0"/>
              <a:t>esfuerzo y </a:t>
            </a:r>
          </a:p>
          <a:p>
            <a:r>
              <a:rPr lang="es-AR" b="1" dirty="0" smtClean="0"/>
              <a:t>coraje</a:t>
            </a:r>
            <a:endParaRPr lang="es-AR" b="1" dirty="0"/>
          </a:p>
        </p:txBody>
      </p:sp>
      <p:sp>
        <p:nvSpPr>
          <p:cNvPr id="5" name="4 Flecha doblada hacia arriba"/>
          <p:cNvSpPr/>
          <p:nvPr/>
        </p:nvSpPr>
        <p:spPr>
          <a:xfrm flipV="1">
            <a:off x="7007772" y="1680074"/>
            <a:ext cx="614856" cy="842407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5341019" y="2747720"/>
            <a:ext cx="3624390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AR" dirty="0" smtClean="0"/>
              <a:t>CRECIMIENTO y MEJORA CONTINUA 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5951483" y="3397469"/>
            <a:ext cx="2151993" cy="7725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TRABAJO en EQUIPO</a:t>
            </a:r>
            <a:endParaRPr lang="es-AR" b="1" dirty="0"/>
          </a:p>
        </p:txBody>
      </p:sp>
      <p:pic>
        <p:nvPicPr>
          <p:cNvPr id="8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9061" y="4677866"/>
            <a:ext cx="255377" cy="26881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  <p:sp>
        <p:nvSpPr>
          <p:cNvPr id="9" name="8 Rectángulo"/>
          <p:cNvSpPr/>
          <p:nvPr/>
        </p:nvSpPr>
        <p:spPr>
          <a:xfrm>
            <a:off x="6534438" y="4677866"/>
            <a:ext cx="978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 smtClean="0"/>
              <a:t>Stella </a:t>
            </a:r>
            <a:r>
              <a:rPr lang="es-AR" sz="1200" dirty="0" err="1" smtClean="0"/>
              <a:t>Cístola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xmlns="" val="12624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strella de 6 puntas"/>
          <p:cNvSpPr/>
          <p:nvPr/>
        </p:nvSpPr>
        <p:spPr>
          <a:xfrm>
            <a:off x="3192518" y="1876097"/>
            <a:ext cx="1686910" cy="1292772"/>
          </a:xfrm>
          <a:prstGeom prst="star6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TextBox 7"/>
          <p:cNvSpPr txBox="1"/>
          <p:nvPr/>
        </p:nvSpPr>
        <p:spPr>
          <a:xfrm>
            <a:off x="3815255" y="2215110"/>
            <a:ext cx="559675" cy="646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5       “C”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92518" y="835572"/>
            <a:ext cx="2151993" cy="7725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TRABAJO en EQUIPO</a:t>
            </a:r>
            <a:endParaRPr lang="es-AR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879428" y="1876097"/>
            <a:ext cx="21113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Confianza</a:t>
            </a:r>
          </a:p>
          <a:p>
            <a:r>
              <a:rPr lang="es-AR" dirty="0" smtClean="0"/>
              <a:t>Complementariedad</a:t>
            </a:r>
          </a:p>
          <a:p>
            <a:r>
              <a:rPr lang="es-AR" dirty="0" smtClean="0"/>
              <a:t>Compromiso</a:t>
            </a:r>
          </a:p>
          <a:p>
            <a:r>
              <a:rPr lang="es-AR" dirty="0" smtClean="0"/>
              <a:t>Comunicación</a:t>
            </a:r>
          </a:p>
          <a:p>
            <a:r>
              <a:rPr lang="es-AR" dirty="0" smtClean="0"/>
              <a:t>Coordinación</a:t>
            </a:r>
            <a:endParaRPr lang="es-AR" dirty="0"/>
          </a:p>
        </p:txBody>
      </p:sp>
      <p:sp>
        <p:nvSpPr>
          <p:cNvPr id="6" name="5 Cerrar corchete"/>
          <p:cNvSpPr/>
          <p:nvPr/>
        </p:nvSpPr>
        <p:spPr>
          <a:xfrm>
            <a:off x="7206074" y="1876097"/>
            <a:ext cx="124892" cy="129277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squina doblada"/>
          <p:cNvSpPr/>
          <p:nvPr/>
        </p:nvSpPr>
        <p:spPr>
          <a:xfrm>
            <a:off x="7870934" y="961696"/>
            <a:ext cx="323193" cy="3105807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EMERGENCIAS</a:t>
            </a:r>
            <a:endParaRPr lang="es-AR" dirty="0"/>
          </a:p>
        </p:txBody>
      </p:sp>
      <p:pic>
        <p:nvPicPr>
          <p:cNvPr id="9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7345" y="4671139"/>
            <a:ext cx="262229" cy="27603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xmlns="" val="12624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3088" y="2535146"/>
            <a:ext cx="750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Texto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simulado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para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agregar</a:t>
            </a:r>
            <a:endParaRPr lang="en-US" dirty="0">
              <a:solidFill>
                <a:schemeClr val="bg1">
                  <a:lumMod val="75000"/>
                </a:schemeClr>
              </a:solidFill>
              <a:latin typeface="DIN Next LT Pro"/>
              <a:cs typeface="DIN Next LT Pro"/>
            </a:endParaRPr>
          </a:p>
        </p:txBody>
      </p:sp>
      <p:pic>
        <p:nvPicPr>
          <p:cNvPr id="1026" name="Picture 2" descr="C:\Users\Estela\Desktop\Stella\Area MUJER\jornada genero\20161119_154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41" y="527158"/>
            <a:ext cx="2122462" cy="2829949"/>
          </a:xfrm>
          <a:prstGeom prst="rect">
            <a:avLst/>
          </a:prstGeom>
          <a:noFill/>
        </p:spPr>
      </p:pic>
      <p:pic>
        <p:nvPicPr>
          <p:cNvPr id="1027" name="Picture 3" descr="C:\Users\Estela\Desktop\Stella\fotos Bomb\148200_10151160946326645_8001405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2131" y="828356"/>
            <a:ext cx="3389587" cy="2076122"/>
          </a:xfrm>
          <a:prstGeom prst="rect">
            <a:avLst/>
          </a:prstGeom>
          <a:noFill/>
        </p:spPr>
      </p:pic>
      <p:pic>
        <p:nvPicPr>
          <p:cNvPr id="1028" name="Picture 4" descr="C:\Users\Estela\Desktop\Stella\fotos Bomb\explocRosar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4828" y="1403130"/>
            <a:ext cx="2360190" cy="2341179"/>
          </a:xfrm>
          <a:prstGeom prst="rect">
            <a:avLst/>
          </a:prstGeom>
          <a:noFill/>
        </p:spPr>
      </p:pic>
      <p:pic>
        <p:nvPicPr>
          <p:cNvPr id="1029" name="Picture 5" descr="C:\Users\Estela\Desktop\Stella\fotos Bomb\quebrad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5018" y="2904478"/>
            <a:ext cx="3333750" cy="192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24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00452" y="608130"/>
            <a:ext cx="356432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DIN Next LT Pro"/>
                <a:cs typeface="DIN Next LT Pro"/>
              </a:rPr>
              <a:t>RECHAZO AL CAMBIO</a:t>
            </a:r>
            <a:endParaRPr lang="en-US" b="1" dirty="0">
              <a:latin typeface="DIN Next LT Pro"/>
              <a:cs typeface="DIN Next LT Pro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41434" y="1450428"/>
            <a:ext cx="34015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Principal causa                      MIEDO</a:t>
            </a:r>
          </a:p>
          <a:p>
            <a:r>
              <a:rPr lang="es-AR" dirty="0" smtClean="0"/>
              <a:t>          </a:t>
            </a:r>
            <a:r>
              <a:rPr lang="es-A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AMENAZA</a:t>
            </a:r>
            <a:endParaRPr lang="es-AR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1986455" y="1478595"/>
            <a:ext cx="685800" cy="2274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 descr="D:\Users\Stella\Pictures\mie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379" y="1261163"/>
            <a:ext cx="4591424" cy="388233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65987" y="2377341"/>
            <a:ext cx="3677019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b="1" dirty="0" smtClean="0"/>
              <a:t>Cualquier cambio, </a:t>
            </a:r>
          </a:p>
          <a:p>
            <a:r>
              <a:rPr lang="es-AR" b="1" dirty="0" smtClean="0"/>
              <a:t>incluso un cambio para mejorar, va acompañado de molestias e inconvenientes</a:t>
            </a:r>
            <a:r>
              <a:rPr lang="es-AR" dirty="0" smtClean="0"/>
              <a:t>.  </a:t>
            </a:r>
            <a:r>
              <a:rPr lang="es-AR" sz="1100" dirty="0" err="1" smtClean="0"/>
              <a:t>Arnold</a:t>
            </a:r>
            <a:r>
              <a:rPr lang="es-AR" sz="1100" dirty="0" smtClean="0"/>
              <a:t> Bennett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2624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93 3.07218E-6 L 0.03507 3.0721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17531" y="789434"/>
            <a:ext cx="222163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sz="3200" dirty="0" smtClean="0"/>
              <a:t>GESTIONAR </a:t>
            </a:r>
            <a:endParaRPr lang="es-AR" sz="32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164021" y="148195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0021" y="4835152"/>
            <a:ext cx="237531" cy="25003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xmlns="" val="126241077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7124" y="1056345"/>
            <a:ext cx="21180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Tomar una oportunidad significa estar dispuesto a entrar en ACCIÓN. 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Estar dispuesto a entrar en acción significa estar dispuesto a asumir un RIESGO. </a:t>
            </a:r>
          </a:p>
          <a:p>
            <a:r>
              <a:rPr lang="es-AR" sz="1400" b="1" dirty="0" smtClean="0">
                <a:latin typeface="Arial" pitchFamily="34" charset="0"/>
                <a:cs typeface="Arial" pitchFamily="34" charset="0"/>
              </a:rPr>
              <a:t>Estar dispuesto a asumir un riesgo significa estar dispuesto a adoptar un CAMBIO. </a:t>
            </a:r>
          </a:p>
          <a:p>
            <a:endParaRPr lang="es-AR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07124" y="2096814"/>
          <a:ext cx="6096000" cy="259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711670" y="2072008"/>
            <a:ext cx="197720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b="1" dirty="0" smtClean="0"/>
              <a:t>OPORTUNIDAD = </a:t>
            </a:r>
            <a:r>
              <a:rPr lang="es-AR" dirty="0" smtClean="0"/>
              <a:t>  </a:t>
            </a:r>
          </a:p>
        </p:txBody>
      </p:sp>
      <p:pic>
        <p:nvPicPr>
          <p:cNvPr id="7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9565" y="4583080"/>
            <a:ext cx="239097" cy="251681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  <p:sp>
        <p:nvSpPr>
          <p:cNvPr id="8" name="7 Rectángulo"/>
          <p:cNvSpPr/>
          <p:nvPr/>
        </p:nvSpPr>
        <p:spPr>
          <a:xfrm>
            <a:off x="6448662" y="4557762"/>
            <a:ext cx="978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 smtClean="0"/>
              <a:t>Stella </a:t>
            </a:r>
            <a:r>
              <a:rPr lang="es-AR" sz="1200" dirty="0" err="1" smtClean="0"/>
              <a:t>Cístola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xmlns="" val="12624107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3088" y="1369779"/>
            <a:ext cx="648094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DIN Next LT Pro"/>
                <a:cs typeface="DIN Next LT Pro"/>
              </a:rPr>
              <a:t>TRABAJO en EQUIPO: Clave en </a:t>
            </a:r>
            <a:r>
              <a:rPr lang="en-US" sz="4000" b="1" dirty="0" err="1" smtClean="0">
                <a:solidFill>
                  <a:srgbClr val="FF0000"/>
                </a:solidFill>
                <a:latin typeface="DIN Next LT Pro"/>
                <a:cs typeface="DIN Next LT Pro"/>
              </a:rPr>
              <a:t>las</a:t>
            </a:r>
            <a:r>
              <a:rPr lang="en-US" sz="4000" b="1" dirty="0" smtClean="0">
                <a:solidFill>
                  <a:srgbClr val="FF0000"/>
                </a:solidFill>
                <a:latin typeface="DIN Next LT Pro"/>
                <a:cs typeface="DIN Next LT Pro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DIN Next LT Pro"/>
                <a:cs typeface="DIN Next LT Pro"/>
              </a:rPr>
              <a:t>Emergencias</a:t>
            </a:r>
            <a:endParaRPr lang="en-US" sz="4000" b="1" dirty="0">
              <a:solidFill>
                <a:srgbClr val="FF0000"/>
              </a:solidFill>
              <a:latin typeface="DIN Next LT Pro"/>
              <a:cs typeface="DIN Next LT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088" y="2904478"/>
            <a:ext cx="381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DIN Next LT Pro"/>
                <a:cs typeface="DIN Next LT Pro"/>
              </a:rPr>
              <a:t>      Ps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DIN Next LT Pro"/>
                <a:cs typeface="DIN Next LT Pro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DIN Next LT Pro"/>
                <a:cs typeface="DIN Next LT Pro"/>
              </a:rPr>
              <a:t>STELLA CÍSTOLA  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DIN Next LT Pro"/>
              <a:cs typeface="DIN Next LT Pro"/>
            </a:endParaRPr>
          </a:p>
        </p:txBody>
      </p:sp>
      <p:pic>
        <p:nvPicPr>
          <p:cNvPr id="4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848" y="2904478"/>
            <a:ext cx="348524" cy="36686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xmlns="" val="12624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1676400" y="514350"/>
            <a:ext cx="67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1219200" y="756744"/>
            <a:ext cx="6797566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¿Cuándo se está verdaderamente integrado en un equipo?</a:t>
            </a:r>
            <a:r>
              <a:rPr lang="es-ES" sz="1600" dirty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s-ES" sz="1600" dirty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</a:b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s-ES" sz="16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</a:b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* 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Cuando se es capaz de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sacrificar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sus propias capacidades para que los demás exploten al máximo las suyas. En ese momento se funda el equipo, es equipo en el que cada uno se verá reflejado</a:t>
            </a:r>
            <a:endParaRPr lang="es-ES" sz="1400" dirty="0">
              <a:solidFill>
                <a:schemeClr val="tx2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1371600" y="2800351"/>
            <a:ext cx="6248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088930" y="2688021"/>
            <a:ext cx="4926725" cy="1277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El mejor equipo es aquel que está compuesto </a:t>
            </a:r>
          </a:p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por la mayor diversidad de mentalidades que </a:t>
            </a:r>
          </a:p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aportan la mayor cantidad de ideas </a:t>
            </a:r>
          </a:p>
          <a:p>
            <a:pPr>
              <a:spcBef>
                <a:spcPct val="50000"/>
              </a:spcBef>
            </a:pPr>
            <a:r>
              <a:rPr lang="es-E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al proyecto en el que se esté trabajando </a:t>
            </a:r>
            <a:endParaRPr 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772" y="4662334"/>
            <a:ext cx="236194" cy="2486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  <p:sp>
        <p:nvSpPr>
          <p:cNvPr id="8" name="7 Rectángulo"/>
          <p:cNvSpPr/>
          <p:nvPr/>
        </p:nvSpPr>
        <p:spPr>
          <a:xfrm>
            <a:off x="6352705" y="4633960"/>
            <a:ext cx="978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 smtClean="0"/>
              <a:t>Stella </a:t>
            </a:r>
            <a:r>
              <a:rPr lang="es-AR" sz="1200" dirty="0" err="1" smtClean="0"/>
              <a:t>Cístola</a:t>
            </a:r>
            <a:endParaRPr lang="es-A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1450"/>
            <a:ext cx="3468414" cy="5715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" sz="2800" b="1" dirty="0" smtClean="0"/>
              <a:t>TRABAJO EN EQUIPO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5444"/>
            <a:ext cx="8686800" cy="30861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S" sz="1600" dirty="0" smtClean="0">
                <a:latin typeface="Arial" pitchFamily="34" charset="0"/>
                <a:cs typeface="Times New Roman" pitchFamily="18" charset="0"/>
              </a:rPr>
              <a:t>   coordinada, armónica,  enfocada F       potencializándolas </a:t>
            </a:r>
          </a:p>
          <a:p>
            <a:pPr eaLnBrk="1" hangingPunct="1"/>
            <a:r>
              <a:rPr lang="es-ES" sz="2800" dirty="0" smtClean="0">
                <a:latin typeface="Arial" pitchFamily="34" charset="0"/>
                <a:cs typeface="Lucida Sans Unicode" pitchFamily="34" charset="0"/>
              </a:rPr>
              <a:t>                         </a:t>
            </a:r>
            <a:endParaRPr lang="es-ES" sz="2800" dirty="0" smtClean="0">
              <a:latin typeface="Arial" pitchFamily="34" charset="0"/>
            </a:endParaRPr>
          </a:p>
        </p:txBody>
      </p:sp>
      <p:sp>
        <p:nvSpPr>
          <p:cNvPr id="76804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B4DB8-D63F-4981-A289-DBCC1D047EA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" smtClean="0"/>
          </a:p>
        </p:txBody>
      </p:sp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3048000" y="800100"/>
            <a:ext cx="2667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COOPERACION</a:t>
            </a:r>
          </a:p>
        </p:txBody>
      </p:sp>
      <p:sp>
        <p:nvSpPr>
          <p:cNvPr id="103430" name="Line 7"/>
          <p:cNvSpPr>
            <a:spLocks noChangeShapeType="1"/>
          </p:cNvSpPr>
          <p:nvPr/>
        </p:nvSpPr>
        <p:spPr bwMode="auto">
          <a:xfrm flipH="1">
            <a:off x="2590800" y="1169432"/>
            <a:ext cx="457200" cy="3429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3431" name="Line 8"/>
          <p:cNvSpPr>
            <a:spLocks noChangeShapeType="1"/>
          </p:cNvSpPr>
          <p:nvPr/>
        </p:nvSpPr>
        <p:spPr bwMode="auto">
          <a:xfrm>
            <a:off x="3894083" y="1169432"/>
            <a:ext cx="0" cy="3429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3432" name="Line 13"/>
          <p:cNvSpPr>
            <a:spLocks noChangeShapeType="1"/>
          </p:cNvSpPr>
          <p:nvPr/>
        </p:nvSpPr>
        <p:spPr bwMode="auto">
          <a:xfrm>
            <a:off x="4464269" y="1200150"/>
            <a:ext cx="609600" cy="3429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03433" name="Text Box 14"/>
          <p:cNvSpPr txBox="1">
            <a:spLocks noChangeArrowheads="1"/>
          </p:cNvSpPr>
          <p:nvPr/>
        </p:nvSpPr>
        <p:spPr bwMode="auto">
          <a:xfrm>
            <a:off x="3276600" y="2628901"/>
            <a:ext cx="2514600" cy="938719"/>
          </a:xfrm>
          <a:prstGeom prst="rect">
            <a:avLst/>
          </a:prstGeom>
          <a:noFill/>
          <a:ln w="28575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ES" sz="2800">
                <a:cs typeface="Lucida Sans Unicode" pitchFamily="34" charset="0"/>
              </a:rPr>
              <a:t>   </a:t>
            </a:r>
            <a:r>
              <a:rPr lang="es-ES" sz="2800" b="1">
                <a:solidFill>
                  <a:schemeClr val="tx2"/>
                </a:solidFill>
                <a:cs typeface="Lucida Sans Unicode" pitchFamily="34" charset="0"/>
              </a:rPr>
              <a:t>SINERGIA</a:t>
            </a:r>
            <a:endParaRPr lang="es-ES" sz="2800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s-ES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3434" name="Picture 15" descr="Sinergia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43250"/>
            <a:ext cx="2990193" cy="1657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827088" y="2680097"/>
            <a:ext cx="10443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+mj-lt"/>
                <a:cs typeface="+mn-cs"/>
              </a:rPr>
              <a:t>EFICACIA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4213" y="3921919"/>
            <a:ext cx="123303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+mj-lt"/>
                <a:cs typeface="+mn-cs"/>
              </a:rPr>
              <a:t>EFICIENCIA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811814" y="2031207"/>
            <a:ext cx="330540" cy="3139321"/>
          </a:xfrm>
          <a:prstGeom prst="rect">
            <a:avLst/>
          </a:prstGeom>
          <a:solidFill>
            <a:srgbClr val="1F48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</a:t>
            </a:r>
          </a:p>
        </p:txBody>
      </p:sp>
    </p:spTree>
  </p:cSld>
  <p:clrMapOvr>
    <a:masterClrMapping/>
  </p:clrMapOvr>
  <p:transition advClick="0" advTm="214747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152" y="141480"/>
            <a:ext cx="5446910" cy="8572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3600" b="1" u="sng" dirty="0">
                <a:latin typeface="Garamond" pitchFamily="18" charset="0"/>
              </a:rPr>
              <a:t>VULNERABILIDAD</a:t>
            </a:r>
            <a:endParaRPr lang="es-ES" sz="3600" b="1" u="sng" dirty="0">
              <a:latin typeface="Garamond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06062" y="1113588"/>
            <a:ext cx="5915000" cy="353187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ES_tradnl" sz="4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CONOCIMIENTO</a:t>
            </a:r>
          </a:p>
          <a:p>
            <a:pPr>
              <a:buFontTx/>
              <a:buNone/>
            </a:pPr>
            <a:endParaRPr lang="es-ES_tradnl" sz="4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r>
              <a:rPr lang="es-ES_tradnl" sz="4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DOTACION</a:t>
            </a:r>
          </a:p>
          <a:p>
            <a:pPr>
              <a:buFontTx/>
              <a:buNone/>
            </a:pPr>
            <a:endParaRPr lang="es-ES_tradnl" sz="4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r>
              <a:rPr lang="es-ES_tradnl" sz="4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ORGANIZACION</a:t>
            </a:r>
            <a:endParaRPr lang="es-ES" sz="4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1683" y="1213945"/>
            <a:ext cx="338958" cy="343151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</a:t>
            </a:r>
          </a:p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IPO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  <p:bldP spid="31747" grpId="0" build="p" autoUpdateAnimBg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05577"/>
            <a:ext cx="9144000" cy="10055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es-ES" sz="3200" b="1" dirty="0" smtClean="0">
                <a:solidFill>
                  <a:srgbClr val="7030A0"/>
                </a:solidFill>
                <a:latin typeface="Verdana" pitchFamily="34" charset="0"/>
              </a:rPr>
            </a:br>
            <a:r>
              <a:rPr lang="es-ES" sz="3200" b="1" dirty="0" smtClean="0">
                <a:solidFill>
                  <a:srgbClr val="7030A0"/>
                </a:solidFill>
                <a:latin typeface="Verdana" pitchFamily="34" charset="0"/>
              </a:rPr>
              <a:t>PSICOPREVENCION - SEGURIDAD</a:t>
            </a:r>
            <a:r>
              <a:rPr lang="es-ES" sz="2800" b="1" i="1" dirty="0" smtClean="0"/>
              <a:t/>
            </a:r>
            <a:br>
              <a:rPr lang="es-ES" sz="2800" b="1" i="1" dirty="0" smtClean="0"/>
            </a:br>
            <a:endParaRPr lang="es-ES" sz="2800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dirty="0" smtClean="0"/>
              <a:t> </a:t>
            </a: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endParaRPr lang="es-E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24022-9E20-4B08-9828-D92443B40BC8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779913" y="4866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536" y="2120629"/>
            <a:ext cx="81003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Brindar aproximación a la Psicología de la Emergencia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Profundizar aspectos en liderazgo en la emergencia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Contribuir a la consolidación de los equipos de trabajo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Favorecer el fortalecimiento de la red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psicoafectiva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conformada por familiares y amigos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185" y="4642950"/>
            <a:ext cx="236194" cy="2486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  <p:sp>
        <p:nvSpPr>
          <p:cNvPr id="8" name="7 Rectángulo"/>
          <p:cNvSpPr/>
          <p:nvPr/>
        </p:nvSpPr>
        <p:spPr>
          <a:xfrm>
            <a:off x="6376354" y="4614576"/>
            <a:ext cx="978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 smtClean="0"/>
              <a:t>Stella </a:t>
            </a:r>
            <a:r>
              <a:rPr lang="es-AR" sz="1200" dirty="0" err="1" smtClean="0"/>
              <a:t>Cístola</a:t>
            </a:r>
            <a:endParaRPr lang="es-AR" sz="1200" dirty="0"/>
          </a:p>
        </p:txBody>
      </p:sp>
    </p:spTree>
  </p:cSld>
  <p:clrMapOvr>
    <a:masterClrMapping/>
  </p:clrMapOvr>
  <p:transition advClick="0" advTm="214747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omb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0393"/>
            <a:ext cx="8229600" cy="3394472"/>
          </a:xfrm>
        </p:spPr>
        <p:txBody>
          <a:bodyPr>
            <a:noAutofit/>
          </a:bodyPr>
          <a:lstStyle/>
          <a:p>
            <a:r>
              <a:rPr lang="es-AR" sz="1800" b="1" dirty="0" smtClean="0">
                <a:solidFill>
                  <a:schemeClr val="bg1"/>
                </a:solidFill>
              </a:rPr>
              <a:t>… Disfruta del pánico que te provoca</a:t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/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>tener la vida por delante.</a:t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>   Vívela intensamente,</a:t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>sin mediocridad.</a:t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>   Piensa que en ti está el futuro</a:t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>y encara la tarea con orgullo y sin miedo.</a:t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/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>   Aprende de quienes puedan enseñarte.</a:t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>   Las experiencias de quienes nos precedieron</a:t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>de nuestros “poetas muertos”,</a:t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>te ayudan a caminar por la </a:t>
            </a:r>
            <a:r>
              <a:rPr lang="es-A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</a:t>
            </a:r>
            <a:r>
              <a:rPr lang="es-AR" sz="1800" b="1" dirty="0" smtClean="0">
                <a:solidFill>
                  <a:schemeClr val="bg1"/>
                </a:solidFill>
              </a:rPr>
              <a:t/>
            </a:r>
            <a:br>
              <a:rPr lang="es-AR" sz="1800" b="1" dirty="0" smtClean="0">
                <a:solidFill>
                  <a:schemeClr val="bg1"/>
                </a:solidFill>
              </a:rPr>
            </a:br>
            <a:r>
              <a:rPr lang="es-AR" sz="1800" b="1" dirty="0" smtClean="0">
                <a:solidFill>
                  <a:schemeClr val="bg1"/>
                </a:solidFill>
              </a:rPr>
              <a:t>   </a:t>
            </a:r>
            <a:endParaRPr lang="es-AR" sz="18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06462" y="1063229"/>
            <a:ext cx="5506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La sociedad de hoy somos nosotros:</a:t>
            </a:r>
            <a:br>
              <a:rPr lang="es-AR" b="1" dirty="0" smtClean="0">
                <a:solidFill>
                  <a:schemeClr val="bg1"/>
                </a:solidFill>
              </a:rPr>
            </a:br>
            <a:r>
              <a:rPr lang="es-AR" b="1" dirty="0" smtClean="0">
                <a:solidFill>
                  <a:schemeClr val="bg1"/>
                </a:solidFill>
              </a:rPr>
              <a:t>   Los “poetas vivos”.</a:t>
            </a:r>
            <a:br>
              <a:rPr lang="es-AR" b="1" dirty="0" smtClean="0">
                <a:solidFill>
                  <a:schemeClr val="bg1"/>
                </a:solidFill>
              </a:rPr>
            </a:br>
            <a:r>
              <a:rPr lang="es-AR" b="1" dirty="0" smtClean="0">
                <a:solidFill>
                  <a:schemeClr val="bg1"/>
                </a:solidFill>
              </a:rPr>
              <a:t/>
            </a:r>
            <a:br>
              <a:rPr lang="es-AR" b="1" dirty="0" smtClean="0">
                <a:solidFill>
                  <a:schemeClr val="bg1"/>
                </a:solidFill>
              </a:rPr>
            </a:br>
            <a:r>
              <a:rPr lang="es-AR" b="1" dirty="0" smtClean="0">
                <a:solidFill>
                  <a:schemeClr val="bg1"/>
                </a:solidFill>
              </a:rPr>
              <a:t>   NO PERMITAS QUE LA VIDA TE PASE A TI </a:t>
            </a:r>
          </a:p>
          <a:p>
            <a:r>
              <a:rPr lang="es-AR" b="1" dirty="0" smtClean="0">
                <a:solidFill>
                  <a:schemeClr val="bg1"/>
                </a:solidFill>
              </a:rPr>
              <a:t>                                    SIN QUE LA VIVAS </a:t>
            </a:r>
          </a:p>
          <a:p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5793828" y="4043855"/>
            <a:ext cx="316926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GRACIAS </a:t>
            </a:r>
            <a:r>
              <a:rPr lang="es-ES" dirty="0" smtClean="0"/>
              <a:t>por vuestra atención!!</a:t>
            </a:r>
          </a:p>
          <a:p>
            <a:r>
              <a:rPr lang="es-ES" dirty="0" smtClean="0"/>
              <a:t>     stellacistola@hotmail.com</a:t>
            </a:r>
          </a:p>
          <a:p>
            <a:endParaRPr lang="es-AR" dirty="0"/>
          </a:p>
        </p:txBody>
      </p:sp>
      <p:pic>
        <p:nvPicPr>
          <p:cNvPr id="7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482" y="4678735"/>
            <a:ext cx="236194" cy="2486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62807" y="0"/>
            <a:ext cx="4572000" cy="2862322"/>
          </a:xfrm>
          <a:prstGeom prst="rect">
            <a:avLst/>
          </a:prstGeom>
          <a:solidFill>
            <a:srgbClr val="DDDDDD">
              <a:alpha val="67843"/>
            </a:srgb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Cien veces,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todos los días,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me recuerdo a mí mismo,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que mi vida interior y exterior,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dependen de los trabajos de otros hombres y mujeres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vivos y muertos y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que debo esforzarme a fin de dar en la misma medida en que he recibido.</a:t>
            </a:r>
          </a:p>
          <a:p>
            <a:pPr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42746" y="3299513"/>
            <a:ext cx="316926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GRACIAS </a:t>
            </a:r>
            <a:r>
              <a:rPr lang="es-ES" dirty="0" smtClean="0"/>
              <a:t>por vuestra atención!!</a:t>
            </a:r>
          </a:p>
          <a:p>
            <a:r>
              <a:rPr lang="es-AR" dirty="0" smtClean="0"/>
              <a:t>           </a:t>
            </a:r>
            <a:r>
              <a:rPr lang="es-AR" dirty="0" err="1" smtClean="0"/>
              <a:t>Ps</a:t>
            </a:r>
            <a:r>
              <a:rPr lang="es-AR" dirty="0" smtClean="0"/>
              <a:t> STELLA CÍSTOLA</a:t>
            </a:r>
            <a:endParaRPr lang="es-AR" dirty="0"/>
          </a:p>
        </p:txBody>
      </p:sp>
      <p:pic>
        <p:nvPicPr>
          <p:cNvPr id="4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047" y="3572905"/>
            <a:ext cx="236194" cy="2486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xmlns="" val="31983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3088" y="2535146"/>
            <a:ext cx="750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Texto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simulado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para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DIN Next LT Pro"/>
                <a:cs typeface="DIN Next LT Pro"/>
              </a:rPr>
              <a:t>agregar</a:t>
            </a:r>
            <a:endParaRPr lang="en-US" dirty="0">
              <a:solidFill>
                <a:schemeClr val="bg1">
                  <a:lumMod val="75000"/>
                </a:schemeClr>
              </a:solidFill>
              <a:latin typeface="DIN Next LT Pro"/>
              <a:cs typeface="DIN Next LT Pro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13088" y="1166648"/>
            <a:ext cx="7001202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2000" i="1" dirty="0" smtClean="0">
                <a:latin typeface="Arial" pitchFamily="34" charset="0"/>
                <a:cs typeface="Arial" pitchFamily="34" charset="0"/>
              </a:rPr>
              <a:t>Miedo de lo que hay en nuestro interior, </a:t>
            </a:r>
          </a:p>
          <a:p>
            <a:r>
              <a:rPr lang="es-AR" sz="2000" i="1" dirty="0" smtClean="0">
                <a:latin typeface="Arial" pitchFamily="34" charset="0"/>
                <a:cs typeface="Arial" pitchFamily="34" charset="0"/>
              </a:rPr>
              <a:t>miedo de lo que hay en el interior de los demás, </a:t>
            </a:r>
          </a:p>
          <a:p>
            <a:r>
              <a:rPr lang="es-AR" sz="2000" i="1" dirty="0" smtClean="0">
                <a:latin typeface="Arial" pitchFamily="34" charset="0"/>
                <a:cs typeface="Arial" pitchFamily="34" charset="0"/>
              </a:rPr>
              <a:t>miedo de lo que hay fuera. </a:t>
            </a:r>
          </a:p>
          <a:p>
            <a:r>
              <a:rPr lang="es-AR" sz="2000" i="1" dirty="0" smtClean="0">
                <a:latin typeface="Arial" pitchFamily="34" charset="0"/>
                <a:cs typeface="Arial" pitchFamily="34" charset="0"/>
              </a:rPr>
              <a:t>Nos asustan los cambios. </a:t>
            </a:r>
          </a:p>
          <a:p>
            <a:r>
              <a:rPr lang="es-AR" sz="2000" i="1" dirty="0" smtClean="0">
                <a:latin typeface="Arial" pitchFamily="34" charset="0"/>
                <a:cs typeface="Arial" pitchFamily="34" charset="0"/>
              </a:rPr>
              <a:t>Nos asusta quedarnos igual. </a:t>
            </a:r>
          </a:p>
          <a:p>
            <a:r>
              <a:rPr lang="es-AR" sz="2000" i="1" dirty="0" smtClean="0">
                <a:latin typeface="Arial" pitchFamily="34" charset="0"/>
                <a:cs typeface="Arial" pitchFamily="34" charset="0"/>
              </a:rPr>
              <a:t>Nos aterroriza cualquier cosa fuera de lo corriente, </a:t>
            </a:r>
          </a:p>
          <a:p>
            <a:r>
              <a:rPr lang="es-AR" sz="2000" i="1" dirty="0" smtClean="0">
                <a:latin typeface="Arial" pitchFamily="34" charset="0"/>
                <a:cs typeface="Arial" pitchFamily="34" charset="0"/>
              </a:rPr>
              <a:t>o un cambio en la rutina…</a:t>
            </a:r>
          </a:p>
          <a:p>
            <a:r>
              <a:rPr lang="es-AR" sz="1400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John </a:t>
            </a:r>
            <a:r>
              <a:rPr lang="es-AR" sz="1400" i="1" dirty="0" err="1" smtClean="0">
                <a:latin typeface="Arial" pitchFamily="34" charset="0"/>
                <a:cs typeface="Arial" pitchFamily="34" charset="0"/>
              </a:rPr>
              <a:t>Katzenbach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96614" y="2207172"/>
            <a:ext cx="6794938" cy="2041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804041" y="2664371"/>
            <a:ext cx="6101255" cy="923330"/>
          </a:xfrm>
          <a:prstGeom prst="rect">
            <a:avLst/>
          </a:prstGeom>
          <a:noFill/>
          <a:ln>
            <a:solidFill>
              <a:srgbClr val="0066B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COMO CRECER?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02508" y="4618194"/>
            <a:ext cx="978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 smtClean="0"/>
              <a:t>Stella </a:t>
            </a:r>
            <a:r>
              <a:rPr lang="es-AR" sz="1200" dirty="0" err="1" smtClean="0"/>
              <a:t>Cístola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xmlns="" val="12624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stela\Downloads\20170921_145704.jpg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>
            <a:off x="2325415" y="-514350"/>
            <a:ext cx="3489598" cy="51435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6579685" y="1805152"/>
            <a:ext cx="107253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Equilibrio</a:t>
            </a:r>
          </a:p>
          <a:p>
            <a:r>
              <a:rPr lang="es-AR" dirty="0" smtClean="0"/>
              <a:t>Paridad</a:t>
            </a:r>
          </a:p>
          <a:p>
            <a:r>
              <a:rPr lang="es-AR" dirty="0" smtClean="0"/>
              <a:t>EQUIPO</a:t>
            </a:r>
            <a:endParaRPr lang="es-AR" dirty="0"/>
          </a:p>
        </p:txBody>
      </p:sp>
      <p:pic>
        <p:nvPicPr>
          <p:cNvPr id="4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588" y="4504837"/>
            <a:ext cx="236194" cy="2486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  <p:sp>
        <p:nvSpPr>
          <p:cNvPr id="7" name="6 CuadroTexto"/>
          <p:cNvSpPr txBox="1"/>
          <p:nvPr/>
        </p:nvSpPr>
        <p:spPr>
          <a:xfrm>
            <a:off x="6697782" y="4504837"/>
            <a:ext cx="131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Stella </a:t>
            </a:r>
            <a:r>
              <a:rPr lang="es-AR" sz="1200" dirty="0" err="1" smtClean="0"/>
              <a:t>Cístola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xmlns="" val="12624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avance conceptual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es asumir que las relaciones asimétricas de poder existen y representan uno de los factores más relevantes para entender la gravedad y dimensión de la violencia hacia la mujer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ACCIONAR?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- el libre acceso a la información,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- la participación inclusiva, 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- la responsabilidad y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- el desarrollo de capacidades</a:t>
            </a:r>
          </a:p>
          <a:p>
            <a:endParaRPr lang="es-AR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5052848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3200" dirty="0" smtClean="0"/>
              <a:t>EMPODERAMIENTO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90450"/>
            <a:ext cx="7990656" cy="44284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s-ES" sz="33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ES" sz="3300" b="1" i="1" dirty="0" smtClean="0">
                <a:latin typeface="Arial" pitchFamily="34" charset="0"/>
                <a:cs typeface="Arial" pitchFamily="34" charset="0"/>
              </a:rPr>
              <a:t>Es el proceso de cambio en el que las mujeres aumentan su acceso al poder y como consecuencia se transforman las relaciones desiguales de poder entre los géneros”.</a:t>
            </a:r>
          </a:p>
          <a:p>
            <a:r>
              <a:rPr lang="es-ES" sz="3300" b="1" dirty="0" smtClean="0">
                <a:latin typeface="Arial" pitchFamily="34" charset="0"/>
                <a:cs typeface="Arial" pitchFamily="34" charset="0"/>
              </a:rPr>
              <a:t> IV Conferencia de Acción de Beijing se consolida la idea de trabajar por el empoderamiento de las mujeres como algo necesario para lograr la igualdad </a:t>
            </a:r>
          </a:p>
          <a:p>
            <a:r>
              <a:rPr lang="es-ES" sz="3300" b="1" dirty="0" smtClean="0">
                <a:latin typeface="Arial" pitchFamily="34" charset="0"/>
                <a:cs typeface="Arial" pitchFamily="34" charset="0"/>
              </a:rPr>
              <a:t>El concepto de </a:t>
            </a:r>
            <a:r>
              <a:rPr lang="es-ES" sz="3300" b="1" i="1" dirty="0" smtClean="0">
                <a:latin typeface="Arial" pitchFamily="34" charset="0"/>
                <a:cs typeface="Arial" pitchFamily="34" charset="0"/>
              </a:rPr>
              <a:t>empoderamiento se relaciona con el poder</a:t>
            </a:r>
            <a:r>
              <a:rPr lang="es-ES" sz="3300" b="1" dirty="0" smtClean="0">
                <a:latin typeface="Arial" pitchFamily="34" charset="0"/>
                <a:cs typeface="Arial" pitchFamily="34" charset="0"/>
              </a:rPr>
              <a:t> entendido, no como dominación sobre los demás, sino como:</a:t>
            </a:r>
          </a:p>
          <a:p>
            <a:r>
              <a:rPr lang="es-ES" sz="3300" b="1" i="1" dirty="0" smtClean="0">
                <a:latin typeface="Arial" pitchFamily="34" charset="0"/>
                <a:cs typeface="Arial" pitchFamily="34" charset="0"/>
              </a:rPr>
              <a:t>capacidad de las mujeres de aumentar su auto-confianza e influir en los cambios</a:t>
            </a:r>
            <a:r>
              <a:rPr lang="es-ES" sz="4200" b="1" dirty="0" smtClean="0">
                <a:latin typeface="+mj-lt"/>
                <a:cs typeface="Arial" pitchFamily="34" charset="0"/>
              </a:rPr>
              <a:t>. </a:t>
            </a:r>
            <a:endParaRPr lang="es-ES" sz="4200" b="1" dirty="0">
              <a:latin typeface="+mj-lt"/>
            </a:endParaRPr>
          </a:p>
        </p:txBody>
      </p:sp>
    </p:spTree>
  </p:cSld>
  <p:clrMapOvr>
    <a:masterClrMapping/>
  </p:clrMapOvr>
  <p:transition advClick="0" advTm="2147476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124" y="354724"/>
            <a:ext cx="5754414" cy="5744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RECORREREMOS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PSICOPREVENCION 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IMPLICANCIAS PSICOLOGICAS DE LAS EMERGENCIAS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VULNERABILIDAD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RECURSOS HUMANOS:  Relaciones interpersonales.  Equipos de Trabajo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TAREA CRITICA</a:t>
            </a:r>
          </a:p>
          <a:p>
            <a:endParaRPr lang="es-AR" dirty="0"/>
          </a:p>
        </p:txBody>
      </p:sp>
      <p:pic>
        <p:nvPicPr>
          <p:cNvPr id="4" name="Picture 2" descr="C:\Users\Stella\Documents\RESPALDO\Escritorio\Stella\fotos Bomb\barra%20azul%20roj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045" y="1000085"/>
            <a:ext cx="2737904" cy="75879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534161" y="4594623"/>
            <a:ext cx="111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/>
              <a:t>Stella </a:t>
            </a:r>
            <a:r>
              <a:rPr lang="es-AR" sz="1400" dirty="0" err="1" smtClean="0"/>
              <a:t>Cístola</a:t>
            </a:r>
            <a:endParaRPr lang="es-AR" sz="1400" dirty="0"/>
          </a:p>
        </p:txBody>
      </p:sp>
      <p:pic>
        <p:nvPicPr>
          <p:cNvPr id="6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967" y="4594623"/>
            <a:ext cx="236194" cy="2486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91407" y="1150883"/>
            <a:ext cx="2352503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b="1" dirty="0" smtClean="0"/>
              <a:t>NUEVAS SITUACIONES </a:t>
            </a:r>
            <a:endParaRPr lang="es-AR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522483" y="2147473"/>
            <a:ext cx="354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estrategias y modelos desconocidos</a:t>
            </a:r>
            <a:endParaRPr lang="es-AR" dirty="0"/>
          </a:p>
        </p:txBody>
      </p:sp>
      <p:sp>
        <p:nvSpPr>
          <p:cNvPr id="6" name="5 Abrir llave"/>
          <p:cNvSpPr/>
          <p:nvPr/>
        </p:nvSpPr>
        <p:spPr>
          <a:xfrm flipH="1">
            <a:off x="6787055" y="2963918"/>
            <a:ext cx="168166" cy="8198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1552903" y="1040524"/>
            <a:ext cx="319252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INSEGURIDADES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1064173" y="1520215"/>
            <a:ext cx="386255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M    I</a:t>
            </a:r>
          </a:p>
          <a:p>
            <a:r>
              <a:rPr lang="es-AR" dirty="0" smtClean="0"/>
              <a:t>ED OS 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91407" y="3137393"/>
            <a:ext cx="4466340" cy="646331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AR" b="1" dirty="0" smtClean="0"/>
              <a:t>nuevos aprendizajes y romper con hábitos muy arraigados y difíciles de transformar</a:t>
            </a:r>
            <a:r>
              <a:rPr lang="es-AR" dirty="0" smtClean="0"/>
              <a:t>.</a:t>
            </a:r>
            <a:endParaRPr lang="es-AR" dirty="0"/>
          </a:p>
        </p:txBody>
      </p:sp>
      <p:pic>
        <p:nvPicPr>
          <p:cNvPr id="8" name="Picture 10" descr="E:\Documents and Settings\Stella\Escritorio\Stella\stella\IMAGENES\letrap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31" y="4595343"/>
            <a:ext cx="166886" cy="175669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</p:spPr>
      </p:pic>
      <p:sp>
        <p:nvSpPr>
          <p:cNvPr id="12" name="11 Abrir llave"/>
          <p:cNvSpPr/>
          <p:nvPr/>
        </p:nvSpPr>
        <p:spPr>
          <a:xfrm>
            <a:off x="2343807" y="1996966"/>
            <a:ext cx="189186" cy="8198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7228490" y="2829617"/>
            <a:ext cx="1245469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AR" sz="1400" dirty="0" smtClean="0"/>
              <a:t>Individuales</a:t>
            </a:r>
          </a:p>
          <a:p>
            <a:r>
              <a:rPr lang="es-AR" sz="1400" dirty="0" smtClean="0"/>
              <a:t>Institucionales</a:t>
            </a:r>
          </a:p>
          <a:p>
            <a:r>
              <a:rPr lang="es-AR" sz="1400" dirty="0" smtClean="0"/>
              <a:t>Culturales</a:t>
            </a:r>
          </a:p>
          <a:p>
            <a:r>
              <a:rPr lang="es-AR" sz="1400" dirty="0" smtClean="0"/>
              <a:t>Sociales </a:t>
            </a:r>
            <a:endParaRPr lang="es-AR" sz="1400" dirty="0"/>
          </a:p>
        </p:txBody>
      </p:sp>
      <p:sp>
        <p:nvSpPr>
          <p:cNvPr id="14" name="13 Rectángulo"/>
          <p:cNvSpPr/>
          <p:nvPr/>
        </p:nvSpPr>
        <p:spPr>
          <a:xfrm>
            <a:off x="6066017" y="4595343"/>
            <a:ext cx="978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 smtClean="0"/>
              <a:t>Stella </a:t>
            </a:r>
            <a:r>
              <a:rPr lang="es-AR" sz="1200" dirty="0" err="1" smtClean="0"/>
              <a:t>Cístola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xmlns="" val="12624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sultado de imagen para miedo al cambi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314" y="1413990"/>
            <a:ext cx="4950611" cy="34023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5" descr="C:\Users\Stella\Pictures\esconderPROB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314" y="1200149"/>
            <a:ext cx="4950611" cy="3749067"/>
          </a:xfrm>
          <a:prstGeom prst="rect">
            <a:avLst/>
          </a:prstGeom>
          <a:noFill/>
        </p:spPr>
      </p:pic>
      <p:pic>
        <p:nvPicPr>
          <p:cNvPr id="1026" name="Picture 2" descr="C:\Users\Estela\Pictures\no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5280" y="205979"/>
            <a:ext cx="5905500" cy="49149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851</Words>
  <Application>Microsoft Office PowerPoint</Application>
  <PresentationFormat>Presentación en pantalla (16:9)</PresentationFormat>
  <Paragraphs>153</Paragraphs>
  <Slides>25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Office Theme</vt:lpstr>
      <vt:lpstr>Fotografía de Photo Editor</vt:lpstr>
      <vt:lpstr>Diapositiva 1</vt:lpstr>
      <vt:lpstr>Diapositiva 2</vt:lpstr>
      <vt:lpstr>Diapositiva 3</vt:lpstr>
      <vt:lpstr>Diapositiva 4</vt:lpstr>
      <vt:lpstr>Diapositiva 5</vt:lpstr>
      <vt:lpstr>EMPODERAMIENTO</vt:lpstr>
      <vt:lpstr>RECORREREMOS</vt:lpstr>
      <vt:lpstr>Diapositiva 8</vt:lpstr>
      <vt:lpstr>Diapositiva 9</vt:lpstr>
      <vt:lpstr>De cambios y resistencias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TRABAJO EN EQUIPO</vt:lpstr>
      <vt:lpstr>VULNERABILIDAD</vt:lpstr>
      <vt:lpstr> PSICOPREVENCION - SEGURIDAD 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FDImaci7</dc:creator>
  <cp:lastModifiedBy>Estela</cp:lastModifiedBy>
  <cp:revision>46</cp:revision>
  <dcterms:created xsi:type="dcterms:W3CDTF">2017-06-19T13:33:55Z</dcterms:created>
  <dcterms:modified xsi:type="dcterms:W3CDTF">2017-09-29T14:42:11Z</dcterms:modified>
</cp:coreProperties>
</file>