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77" r:id="rId4"/>
    <p:sldId id="276" r:id="rId5"/>
    <p:sldId id="268" r:id="rId6"/>
    <p:sldId id="270" r:id="rId7"/>
    <p:sldId id="269" r:id="rId8"/>
    <p:sldId id="271" r:id="rId9"/>
    <p:sldId id="272" r:id="rId10"/>
    <p:sldId id="273" r:id="rId11"/>
    <p:sldId id="275" r:id="rId12"/>
    <p:sldId id="278" r:id="rId13"/>
    <p:sldId id="25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1FF"/>
    <a:srgbClr val="0066B2"/>
    <a:srgbClr val="000AC1"/>
    <a:srgbClr val="1F48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_tradnl"/>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Click to edit Master subtitle style</a:t>
            </a:r>
            <a:endParaRPr lang="en-US"/>
          </a:p>
        </p:txBody>
      </p:sp>
      <p:sp>
        <p:nvSpPr>
          <p:cNvPr id="4" name="Date Placeholder 3"/>
          <p:cNvSpPr>
            <a:spLocks noGrp="1"/>
          </p:cNvSpPr>
          <p:nvPr>
            <p:ph type="dt" sz="half" idx="10"/>
          </p:nvPr>
        </p:nvSpPr>
        <p:spPr/>
        <p:txBody>
          <a:bodyPr/>
          <a:lstStyle/>
          <a:p>
            <a:fld id="{345FBC24-BFE4-A24E-8AC4-DFE050457E2E}"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12109-6BE1-654D-9173-2FDBFEBAD22D}" type="slidenum">
              <a:rPr lang="en-US" smtClean="0"/>
              <a:t>‹Nº›</a:t>
            </a:fld>
            <a:endParaRPr lang="en-US"/>
          </a:p>
        </p:txBody>
      </p:sp>
    </p:spTree>
    <p:extLst>
      <p:ext uri="{BB962C8B-B14F-4D97-AF65-F5344CB8AC3E}">
        <p14:creationId xmlns:p14="http://schemas.microsoft.com/office/powerpoint/2010/main" val="3787787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p:cNvSpPr>
            <a:spLocks noGrp="1"/>
          </p:cNvSpPr>
          <p:nvPr>
            <p:ph type="dt" sz="half" idx="10"/>
          </p:nvPr>
        </p:nvSpPr>
        <p:spPr/>
        <p:txBody>
          <a:bodyPr/>
          <a:lstStyle/>
          <a:p>
            <a:fld id="{345FBC24-BFE4-A24E-8AC4-DFE050457E2E}"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12109-6BE1-654D-9173-2FDBFEBAD22D}" type="slidenum">
              <a:rPr lang="en-US" smtClean="0"/>
              <a:t>‹Nº›</a:t>
            </a:fld>
            <a:endParaRPr lang="en-US"/>
          </a:p>
        </p:txBody>
      </p:sp>
    </p:spTree>
    <p:extLst>
      <p:ext uri="{BB962C8B-B14F-4D97-AF65-F5344CB8AC3E}">
        <p14:creationId xmlns:p14="http://schemas.microsoft.com/office/powerpoint/2010/main" val="655962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_tradnl"/>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p:cNvSpPr>
            <a:spLocks noGrp="1"/>
          </p:cNvSpPr>
          <p:nvPr>
            <p:ph type="dt" sz="half" idx="10"/>
          </p:nvPr>
        </p:nvSpPr>
        <p:spPr/>
        <p:txBody>
          <a:bodyPr/>
          <a:lstStyle/>
          <a:p>
            <a:fld id="{345FBC24-BFE4-A24E-8AC4-DFE050457E2E}"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12109-6BE1-654D-9173-2FDBFEBAD22D}" type="slidenum">
              <a:rPr lang="en-US" smtClean="0"/>
              <a:t>‹Nº›</a:t>
            </a:fld>
            <a:endParaRPr lang="en-US"/>
          </a:p>
        </p:txBody>
      </p:sp>
    </p:spTree>
    <p:extLst>
      <p:ext uri="{BB962C8B-B14F-4D97-AF65-F5344CB8AC3E}">
        <p14:creationId xmlns:p14="http://schemas.microsoft.com/office/powerpoint/2010/main" val="2499375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Content Placeholder 2"/>
          <p:cNvSpPr>
            <a:spLocks noGrp="1"/>
          </p:cNvSpPr>
          <p:nvPr>
            <p:ph idx="1"/>
          </p:nvPr>
        </p:nvSpPr>
        <p:spPr/>
        <p:txBody>
          <a:body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p:cNvSpPr>
            <a:spLocks noGrp="1"/>
          </p:cNvSpPr>
          <p:nvPr>
            <p:ph type="dt" sz="half" idx="10"/>
          </p:nvPr>
        </p:nvSpPr>
        <p:spPr/>
        <p:txBody>
          <a:bodyPr/>
          <a:lstStyle/>
          <a:p>
            <a:fld id="{345FBC24-BFE4-A24E-8AC4-DFE050457E2E}"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12109-6BE1-654D-9173-2FDBFEBAD22D}" type="slidenum">
              <a:rPr lang="en-US" smtClean="0"/>
              <a:t>‹Nº›</a:t>
            </a:fld>
            <a:endParaRPr lang="en-US"/>
          </a:p>
        </p:txBody>
      </p:sp>
    </p:spTree>
    <p:extLst>
      <p:ext uri="{BB962C8B-B14F-4D97-AF65-F5344CB8AC3E}">
        <p14:creationId xmlns:p14="http://schemas.microsoft.com/office/powerpoint/2010/main" val="1475245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_tradnl"/>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Click to edit Master text styles</a:t>
            </a:r>
          </a:p>
        </p:txBody>
      </p:sp>
      <p:sp>
        <p:nvSpPr>
          <p:cNvPr id="4" name="Date Placeholder 3"/>
          <p:cNvSpPr>
            <a:spLocks noGrp="1"/>
          </p:cNvSpPr>
          <p:nvPr>
            <p:ph type="dt" sz="half" idx="10"/>
          </p:nvPr>
        </p:nvSpPr>
        <p:spPr/>
        <p:txBody>
          <a:bodyPr/>
          <a:lstStyle/>
          <a:p>
            <a:fld id="{345FBC24-BFE4-A24E-8AC4-DFE050457E2E}"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12109-6BE1-654D-9173-2FDBFEBAD22D}" type="slidenum">
              <a:rPr lang="en-US" smtClean="0"/>
              <a:t>‹Nº›</a:t>
            </a:fld>
            <a:endParaRPr lang="en-US"/>
          </a:p>
        </p:txBody>
      </p:sp>
    </p:spTree>
    <p:extLst>
      <p:ext uri="{BB962C8B-B14F-4D97-AF65-F5344CB8AC3E}">
        <p14:creationId xmlns:p14="http://schemas.microsoft.com/office/powerpoint/2010/main" val="2012833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5" name="Date Placeholder 4"/>
          <p:cNvSpPr>
            <a:spLocks noGrp="1"/>
          </p:cNvSpPr>
          <p:nvPr>
            <p:ph type="dt" sz="half" idx="10"/>
          </p:nvPr>
        </p:nvSpPr>
        <p:spPr/>
        <p:txBody>
          <a:bodyPr/>
          <a:lstStyle/>
          <a:p>
            <a:fld id="{345FBC24-BFE4-A24E-8AC4-DFE050457E2E}"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12109-6BE1-654D-9173-2FDBFEBAD22D}" type="slidenum">
              <a:rPr lang="en-US" smtClean="0"/>
              <a:t>‹Nº›</a:t>
            </a:fld>
            <a:endParaRPr lang="en-US"/>
          </a:p>
        </p:txBody>
      </p:sp>
    </p:spTree>
    <p:extLst>
      <p:ext uri="{BB962C8B-B14F-4D97-AF65-F5344CB8AC3E}">
        <p14:creationId xmlns:p14="http://schemas.microsoft.com/office/powerpoint/2010/main" val="3003548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7" name="Date Placeholder 6"/>
          <p:cNvSpPr>
            <a:spLocks noGrp="1"/>
          </p:cNvSpPr>
          <p:nvPr>
            <p:ph type="dt" sz="half" idx="10"/>
          </p:nvPr>
        </p:nvSpPr>
        <p:spPr/>
        <p:txBody>
          <a:bodyPr/>
          <a:lstStyle/>
          <a:p>
            <a:fld id="{345FBC24-BFE4-A24E-8AC4-DFE050457E2E}"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412109-6BE1-654D-9173-2FDBFEBAD22D}" type="slidenum">
              <a:rPr lang="en-US" smtClean="0"/>
              <a:t>‹Nº›</a:t>
            </a:fld>
            <a:endParaRPr lang="en-US"/>
          </a:p>
        </p:txBody>
      </p:sp>
    </p:spTree>
    <p:extLst>
      <p:ext uri="{BB962C8B-B14F-4D97-AF65-F5344CB8AC3E}">
        <p14:creationId xmlns:p14="http://schemas.microsoft.com/office/powerpoint/2010/main" val="3088981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Date Placeholder 2"/>
          <p:cNvSpPr>
            <a:spLocks noGrp="1"/>
          </p:cNvSpPr>
          <p:nvPr>
            <p:ph type="dt" sz="half" idx="10"/>
          </p:nvPr>
        </p:nvSpPr>
        <p:spPr/>
        <p:txBody>
          <a:bodyPr/>
          <a:lstStyle/>
          <a:p>
            <a:fld id="{345FBC24-BFE4-A24E-8AC4-DFE050457E2E}"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412109-6BE1-654D-9173-2FDBFEBAD22D}" type="slidenum">
              <a:rPr lang="en-US" smtClean="0"/>
              <a:t>‹Nº›</a:t>
            </a:fld>
            <a:endParaRPr lang="en-US"/>
          </a:p>
        </p:txBody>
      </p:sp>
    </p:spTree>
    <p:extLst>
      <p:ext uri="{BB962C8B-B14F-4D97-AF65-F5344CB8AC3E}">
        <p14:creationId xmlns:p14="http://schemas.microsoft.com/office/powerpoint/2010/main" val="3509553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FBC24-BFE4-A24E-8AC4-DFE050457E2E}"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412109-6BE1-654D-9173-2FDBFEBAD22D}" type="slidenum">
              <a:rPr lang="en-US" smtClean="0"/>
              <a:t>‹Nº›</a:t>
            </a:fld>
            <a:endParaRPr lang="en-US"/>
          </a:p>
        </p:txBody>
      </p:sp>
    </p:spTree>
    <p:extLst>
      <p:ext uri="{BB962C8B-B14F-4D97-AF65-F5344CB8AC3E}">
        <p14:creationId xmlns:p14="http://schemas.microsoft.com/office/powerpoint/2010/main" val="3288826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_tradnl"/>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Click to edit Master text styles</a:t>
            </a:r>
          </a:p>
        </p:txBody>
      </p:sp>
      <p:sp>
        <p:nvSpPr>
          <p:cNvPr id="5" name="Date Placeholder 4"/>
          <p:cNvSpPr>
            <a:spLocks noGrp="1"/>
          </p:cNvSpPr>
          <p:nvPr>
            <p:ph type="dt" sz="half" idx="10"/>
          </p:nvPr>
        </p:nvSpPr>
        <p:spPr/>
        <p:txBody>
          <a:bodyPr/>
          <a:lstStyle/>
          <a:p>
            <a:fld id="{345FBC24-BFE4-A24E-8AC4-DFE050457E2E}"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12109-6BE1-654D-9173-2FDBFEBAD22D}" type="slidenum">
              <a:rPr lang="en-US" smtClean="0"/>
              <a:t>‹Nº›</a:t>
            </a:fld>
            <a:endParaRPr lang="en-US"/>
          </a:p>
        </p:txBody>
      </p:sp>
    </p:spTree>
    <p:extLst>
      <p:ext uri="{BB962C8B-B14F-4D97-AF65-F5344CB8AC3E}">
        <p14:creationId xmlns:p14="http://schemas.microsoft.com/office/powerpoint/2010/main" val="3600699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_tradnl"/>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Click to edit Master text styles</a:t>
            </a:r>
          </a:p>
        </p:txBody>
      </p:sp>
      <p:sp>
        <p:nvSpPr>
          <p:cNvPr id="5" name="Date Placeholder 4"/>
          <p:cNvSpPr>
            <a:spLocks noGrp="1"/>
          </p:cNvSpPr>
          <p:nvPr>
            <p:ph type="dt" sz="half" idx="10"/>
          </p:nvPr>
        </p:nvSpPr>
        <p:spPr/>
        <p:txBody>
          <a:bodyPr/>
          <a:lstStyle/>
          <a:p>
            <a:fld id="{345FBC24-BFE4-A24E-8AC4-DFE050457E2E}"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12109-6BE1-654D-9173-2FDBFEBAD22D}" type="slidenum">
              <a:rPr lang="en-US" smtClean="0"/>
              <a:t>‹Nº›</a:t>
            </a:fld>
            <a:endParaRPr lang="en-US"/>
          </a:p>
        </p:txBody>
      </p:sp>
    </p:spTree>
    <p:extLst>
      <p:ext uri="{BB962C8B-B14F-4D97-AF65-F5344CB8AC3E}">
        <p14:creationId xmlns:p14="http://schemas.microsoft.com/office/powerpoint/2010/main" val="1144271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5FBC24-BFE4-A24E-8AC4-DFE050457E2E}" type="datetimeFigureOut">
              <a:rPr lang="en-US" smtClean="0"/>
              <a:t>9/30/2017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412109-6BE1-654D-9173-2FDBFEBAD22D}" type="slidenum">
              <a:rPr lang="en-US" smtClean="0"/>
              <a:t>‹Nº›</a:t>
            </a:fld>
            <a:endParaRPr lang="en-US"/>
          </a:p>
        </p:txBody>
      </p:sp>
    </p:spTree>
    <p:extLst>
      <p:ext uri="{BB962C8B-B14F-4D97-AF65-F5344CB8AC3E}">
        <p14:creationId xmlns:p14="http://schemas.microsoft.com/office/powerpoint/2010/main" val="1241532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0537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563672" y="1734792"/>
            <a:ext cx="8192021" cy="6463308"/>
          </a:xfrm>
          <a:prstGeom prst="rect">
            <a:avLst/>
          </a:prstGeom>
          <a:noFill/>
        </p:spPr>
        <p:txBody>
          <a:bodyPr wrap="square" rtlCol="0">
            <a:spAutoFit/>
          </a:bodyPr>
          <a:lstStyle/>
          <a:p>
            <a:pPr algn="ctr"/>
            <a:r>
              <a:rPr lang="es-AR" sz="3200" dirty="0">
                <a:solidFill>
                  <a:schemeClr val="tx2">
                    <a:lumMod val="60000"/>
                    <a:lumOff val="40000"/>
                  </a:schemeClr>
                </a:solidFill>
              </a:rPr>
              <a:t>Objetivos:</a:t>
            </a:r>
          </a:p>
          <a:p>
            <a:pPr algn="ctr"/>
            <a:endParaRPr lang="es-AR" sz="2800" dirty="0">
              <a:solidFill>
                <a:schemeClr val="tx2">
                  <a:lumMod val="60000"/>
                  <a:lumOff val="40000"/>
                </a:schemeClr>
              </a:solidFill>
            </a:endParaRPr>
          </a:p>
          <a:p>
            <a:pPr>
              <a:buFont typeface="Courier New" panose="02070309020205020404" pitchFamily="49" charset="0"/>
              <a:buChar char="o"/>
            </a:pPr>
            <a:r>
              <a:rPr lang="es-AR" sz="2400" dirty="0"/>
              <a:t>Darle visibilidad al trabajo no remunerado que mayoritariamente desempeñan las mujeres en nuestra sociedad. Que sean las mujeres las que se encargan de estas tareas, afecta no solo su vida sino también la de todas aquellas personas que necesitan y tienen derecho a ser cuidadas</a:t>
            </a:r>
          </a:p>
          <a:p>
            <a:pPr>
              <a:buFont typeface="Courier New" panose="02070309020205020404" pitchFamily="49" charset="0"/>
              <a:buChar char="o"/>
            </a:pPr>
            <a:endParaRPr lang="es-AR" sz="2400" dirty="0"/>
          </a:p>
          <a:p>
            <a:pPr>
              <a:buFont typeface="Courier New" panose="02070309020205020404" pitchFamily="49" charset="0"/>
              <a:buChar char="o"/>
            </a:pPr>
            <a:r>
              <a:rPr lang="es-AR" sz="2400" dirty="0"/>
              <a:t>Mostrar la Relación existente entre las tareas de cuidado y las dificultades de las mujeres para insertarse en el mercado laboral y en su calidad de vida</a:t>
            </a:r>
            <a:endParaRPr lang="en-US" sz="2400" dirty="0"/>
          </a:p>
          <a:p>
            <a:pPr>
              <a:buFont typeface="Courier New" panose="02070309020205020404" pitchFamily="49" charset="0"/>
              <a:buChar char="o"/>
            </a:pPr>
            <a:endParaRPr lang="es-AR" sz="2800" dirty="0">
              <a:solidFill>
                <a:schemeClr val="tx2">
                  <a:lumMod val="60000"/>
                  <a:lumOff val="40000"/>
                </a:schemeClr>
              </a:solidFill>
            </a:endParaRPr>
          </a:p>
          <a:p>
            <a:pPr>
              <a:buFont typeface="Courier New" panose="02070309020205020404" pitchFamily="49" charset="0"/>
              <a:buChar char="o"/>
            </a:pPr>
            <a:endParaRPr lang="es-AR" sz="2800" dirty="0">
              <a:solidFill>
                <a:schemeClr val="tx2">
                  <a:lumMod val="60000"/>
                  <a:lumOff val="40000"/>
                </a:schemeClr>
              </a:solidFill>
            </a:endParaRPr>
          </a:p>
          <a:p>
            <a:pPr>
              <a:buFont typeface="Courier New" panose="02070309020205020404" pitchFamily="49" charset="0"/>
              <a:buChar char="o"/>
            </a:pPr>
            <a:endParaRPr lang="es-AR" sz="2800" dirty="0">
              <a:solidFill>
                <a:schemeClr val="tx2">
                  <a:lumMod val="60000"/>
                  <a:lumOff val="40000"/>
                </a:schemeClr>
              </a:solidFill>
            </a:endParaRPr>
          </a:p>
          <a:p>
            <a:pPr>
              <a:buFont typeface="Courier New" panose="02070309020205020404" pitchFamily="49" charset="0"/>
              <a:buChar char="o"/>
            </a:pPr>
            <a:endParaRPr lang="es-AR" sz="2800" dirty="0">
              <a:solidFill>
                <a:schemeClr val="tx2">
                  <a:lumMod val="60000"/>
                  <a:lumOff val="40000"/>
                </a:schemeClr>
              </a:solidFill>
            </a:endParaRPr>
          </a:p>
          <a:p>
            <a:pPr>
              <a:buFont typeface="Courier New" panose="02070309020205020404" pitchFamily="49" charset="0"/>
              <a:buChar char="o"/>
            </a:pPr>
            <a:endParaRPr lang="en-US" sz="2600" dirty="0">
              <a:solidFill>
                <a:prstClr val="black"/>
              </a:solidFill>
            </a:endParaRPr>
          </a:p>
        </p:txBody>
      </p:sp>
    </p:spTree>
    <p:extLst>
      <p:ext uri="{BB962C8B-B14F-4D97-AF65-F5344CB8AC3E}">
        <p14:creationId xmlns:p14="http://schemas.microsoft.com/office/powerpoint/2010/main" val="340555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263046" y="1240077"/>
            <a:ext cx="8880953" cy="6740307"/>
          </a:xfrm>
          <a:prstGeom prst="rect">
            <a:avLst/>
          </a:prstGeom>
          <a:noFill/>
        </p:spPr>
        <p:txBody>
          <a:bodyPr wrap="square" rtlCol="0">
            <a:spAutoFit/>
          </a:bodyPr>
          <a:lstStyle/>
          <a:p>
            <a:pPr algn="ctr"/>
            <a:endParaRPr lang="es-AR" sz="2200" dirty="0">
              <a:solidFill>
                <a:srgbClr val="1F497D">
                  <a:lumMod val="60000"/>
                  <a:lumOff val="40000"/>
                </a:srgbClr>
              </a:solidFill>
            </a:endParaRPr>
          </a:p>
          <a:p>
            <a:pPr algn="ctr"/>
            <a:r>
              <a:rPr lang="es-AR" sz="3000" dirty="0">
                <a:solidFill>
                  <a:schemeClr val="tx2">
                    <a:lumMod val="60000"/>
                    <a:lumOff val="40000"/>
                  </a:schemeClr>
                </a:solidFill>
              </a:rPr>
              <a:t>Red Nacional de </a:t>
            </a:r>
            <a:r>
              <a:rPr lang="es-AR" sz="3000" dirty="0" smtClean="0">
                <a:solidFill>
                  <a:schemeClr val="tx2">
                    <a:lumMod val="60000"/>
                    <a:lumOff val="40000"/>
                  </a:schemeClr>
                </a:solidFill>
              </a:rPr>
              <a:t>Hogares </a:t>
            </a:r>
            <a:r>
              <a:rPr lang="es-AR" sz="3000" dirty="0">
                <a:solidFill>
                  <a:schemeClr val="tx2">
                    <a:lumMod val="60000"/>
                    <a:lumOff val="40000"/>
                  </a:schemeClr>
                </a:solidFill>
              </a:rPr>
              <a:t>de Protección </a:t>
            </a:r>
            <a:endParaRPr lang="en-US" sz="3000" dirty="0">
              <a:solidFill>
                <a:schemeClr val="tx2">
                  <a:lumMod val="60000"/>
                  <a:lumOff val="40000"/>
                </a:schemeClr>
              </a:solidFill>
            </a:endParaRPr>
          </a:p>
          <a:p>
            <a:endParaRPr lang="es-AR" sz="2200" dirty="0" smtClean="0"/>
          </a:p>
          <a:p>
            <a:r>
              <a:rPr lang="es-AR" sz="2200" dirty="0" smtClean="0"/>
              <a:t>Inspirada </a:t>
            </a:r>
            <a:r>
              <a:rPr lang="es-AR" sz="2200" dirty="0"/>
              <a:t>en la Red Provincial de Hogares de Protección de Entre Ríos, que comenzó como tal en noviembre del 2016: conformada por 6 Hogares de las ciudades de Paraná (2 hogares), Concordia, </a:t>
            </a:r>
            <a:r>
              <a:rPr lang="es-AR" sz="2200" dirty="0" smtClean="0"/>
              <a:t>Colón</a:t>
            </a:r>
            <a:r>
              <a:rPr lang="es-AR" sz="2200" dirty="0"/>
              <a:t>, Villaguay y Gualeguaychú </a:t>
            </a:r>
          </a:p>
          <a:p>
            <a:endParaRPr lang="es-AR" sz="2200" dirty="0"/>
          </a:p>
          <a:p>
            <a:r>
              <a:rPr lang="es-AR" sz="2200" dirty="0"/>
              <a:t>Coordinada por el Consejo de Prevención de las </a:t>
            </a:r>
            <a:r>
              <a:rPr lang="es-AR" sz="2200" dirty="0" smtClean="0"/>
              <a:t>Violencias </a:t>
            </a:r>
            <a:r>
              <a:rPr lang="es-AR" sz="2200" dirty="0"/>
              <a:t>de Entre Ríos (COPREV) y la Organización "Enlaces Territoriales para la Equidad de Género"</a:t>
            </a:r>
            <a:endParaRPr lang="es-AR" sz="2200" dirty="0" smtClean="0"/>
          </a:p>
          <a:p>
            <a:endParaRPr lang="es-AR" sz="2200" dirty="0" smtClean="0"/>
          </a:p>
          <a:p>
            <a:r>
              <a:rPr lang="es-AR" sz="2200" dirty="0" smtClean="0"/>
              <a:t>A </a:t>
            </a:r>
            <a:r>
              <a:rPr lang="es-AR" sz="2200" dirty="0"/>
              <a:t>esta iniciativa ya se han sumado 5 provincias, La Pampa, La Rioja, San Juan, Jujuy y Catamarca, a través de 21 hogares de protección, para comenzar el camino hacia la conformación de la Red a nivel nacional </a:t>
            </a:r>
          </a:p>
          <a:p>
            <a:pPr>
              <a:buFont typeface="Courier New" panose="02070309020205020404" pitchFamily="49" charset="0"/>
              <a:buChar char="o"/>
            </a:pPr>
            <a:endParaRPr lang="es-AR" sz="2800" dirty="0">
              <a:solidFill>
                <a:srgbClr val="1F497D">
                  <a:lumMod val="60000"/>
                  <a:lumOff val="40000"/>
                </a:srgbClr>
              </a:solidFill>
            </a:endParaRPr>
          </a:p>
          <a:p>
            <a:pPr>
              <a:buFont typeface="Courier New" panose="02070309020205020404" pitchFamily="49" charset="0"/>
              <a:buChar char="o"/>
            </a:pPr>
            <a:endParaRPr lang="es-AR" sz="2800" dirty="0">
              <a:solidFill>
                <a:srgbClr val="1F497D">
                  <a:lumMod val="60000"/>
                  <a:lumOff val="40000"/>
                </a:srgbClr>
              </a:solidFill>
            </a:endParaRPr>
          </a:p>
          <a:p>
            <a:pPr>
              <a:buFont typeface="Courier New" panose="02070309020205020404" pitchFamily="49" charset="0"/>
              <a:buChar char="o"/>
            </a:pPr>
            <a:endParaRPr lang="es-AR" sz="2800" dirty="0">
              <a:solidFill>
                <a:srgbClr val="1F497D">
                  <a:lumMod val="60000"/>
                  <a:lumOff val="40000"/>
                </a:srgbClr>
              </a:solidFill>
            </a:endParaRPr>
          </a:p>
          <a:p>
            <a:pPr>
              <a:buFont typeface="Courier New" panose="02070309020205020404" pitchFamily="49" charset="0"/>
              <a:buChar char="o"/>
            </a:pPr>
            <a:endParaRPr lang="es-AR" sz="2800" dirty="0">
              <a:solidFill>
                <a:srgbClr val="1F497D">
                  <a:lumMod val="60000"/>
                  <a:lumOff val="40000"/>
                </a:srgbClr>
              </a:solidFill>
            </a:endParaRPr>
          </a:p>
          <a:p>
            <a:pPr>
              <a:buFont typeface="Courier New" panose="02070309020205020404" pitchFamily="49" charset="0"/>
              <a:buChar char="o"/>
            </a:pPr>
            <a:endParaRPr lang="en-US" sz="2600" dirty="0">
              <a:solidFill>
                <a:prstClr val="black"/>
              </a:solidFill>
            </a:endParaRPr>
          </a:p>
        </p:txBody>
      </p:sp>
    </p:spTree>
    <p:extLst>
      <p:ext uri="{BB962C8B-B14F-4D97-AF65-F5344CB8AC3E}">
        <p14:creationId xmlns:p14="http://schemas.microsoft.com/office/powerpoint/2010/main" val="2801851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Marcador de contenido 2"/>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s-AR" sz="9600" smtClean="0">
                <a:solidFill>
                  <a:schemeClr val="tx2">
                    <a:lumMod val="60000"/>
                    <a:lumOff val="40000"/>
                  </a:schemeClr>
                </a:solidFill>
              </a:rPr>
              <a:t>Gracias </a:t>
            </a:r>
          </a:p>
          <a:p>
            <a:r>
              <a:rPr lang="es-AR" sz="4700" smtClean="0">
                <a:solidFill>
                  <a:schemeClr val="tx2">
                    <a:lumMod val="60000"/>
                    <a:lumOff val="40000"/>
                  </a:schemeClr>
                </a:solidFill>
              </a:rPr>
              <a:t>Senadora Nacional Sigrid Kunath</a:t>
            </a:r>
            <a:endParaRPr lang="en-US" sz="4700" dirty="0">
              <a:solidFill>
                <a:schemeClr val="tx2">
                  <a:lumMod val="60000"/>
                  <a:lumOff val="40000"/>
                </a:schemeClr>
              </a:solidFill>
            </a:endParaRPr>
          </a:p>
        </p:txBody>
      </p:sp>
    </p:spTree>
    <p:extLst>
      <p:ext uri="{BB962C8B-B14F-4D97-AF65-F5344CB8AC3E}">
        <p14:creationId xmlns:p14="http://schemas.microsoft.com/office/powerpoint/2010/main" val="1104347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8363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913087" y="1678488"/>
            <a:ext cx="7604611" cy="1323439"/>
          </a:xfrm>
          <a:prstGeom prst="rect">
            <a:avLst/>
          </a:prstGeom>
          <a:noFill/>
        </p:spPr>
        <p:txBody>
          <a:bodyPr wrap="square" rtlCol="0">
            <a:spAutoFit/>
          </a:bodyPr>
          <a:lstStyle/>
          <a:p>
            <a:pPr algn="ctr"/>
            <a:r>
              <a:rPr lang="es-AR" sz="4000" b="1" dirty="0">
                <a:solidFill>
                  <a:srgbClr val="FF0000"/>
                </a:solidFill>
                <a:latin typeface="DIN Next LT Pro"/>
                <a:cs typeface="DIN Next LT Pro"/>
              </a:rPr>
              <a:t>Legislar con Perspectiva de Género </a:t>
            </a:r>
            <a:endParaRPr lang="en-US" sz="4000" b="1" dirty="0">
              <a:solidFill>
                <a:srgbClr val="FF0000"/>
              </a:solidFill>
              <a:latin typeface="DIN Next LT Pro"/>
              <a:cs typeface="DIN Next LT Pro"/>
            </a:endParaRPr>
          </a:p>
        </p:txBody>
      </p:sp>
      <p:sp>
        <p:nvSpPr>
          <p:cNvPr id="8" name="TextBox 7"/>
          <p:cNvSpPr txBox="1"/>
          <p:nvPr/>
        </p:nvSpPr>
        <p:spPr>
          <a:xfrm>
            <a:off x="663879" y="3281819"/>
            <a:ext cx="8066761" cy="2246769"/>
          </a:xfrm>
          <a:prstGeom prst="rect">
            <a:avLst/>
          </a:prstGeom>
          <a:noFill/>
        </p:spPr>
        <p:txBody>
          <a:bodyPr wrap="square" rtlCol="0">
            <a:spAutoFit/>
          </a:bodyPr>
          <a:lstStyle/>
          <a:p>
            <a:r>
              <a:rPr lang="es-AR" sz="2800" b="1" dirty="0" smtClean="0"/>
              <a:t>27.206 Ley de </a:t>
            </a:r>
            <a:r>
              <a:rPr lang="es-AR" sz="2800" b="1" dirty="0"/>
              <a:t>Respeto a los Tiempos de las </a:t>
            </a:r>
            <a:r>
              <a:rPr lang="es-AR" sz="2800" b="1" dirty="0" smtClean="0"/>
              <a:t>Víctimas</a:t>
            </a:r>
            <a:r>
              <a:rPr lang="es-AR" sz="2800" b="1" dirty="0"/>
              <a:t> </a:t>
            </a:r>
            <a:endParaRPr lang="es-AR" sz="2800" b="1" dirty="0" smtClean="0"/>
          </a:p>
          <a:p>
            <a:r>
              <a:rPr lang="es-AR" sz="2800" dirty="0" smtClean="0"/>
              <a:t>Modificó los plazos para la prescripción de delitos contra la integridad sexual y de trata cuando las víctimas sean menores de edad, teniendo la especial mirada sobre las víctimas.</a:t>
            </a:r>
            <a:endParaRPr lang="en-US" sz="2800" dirty="0"/>
          </a:p>
        </p:txBody>
      </p:sp>
    </p:spTree>
    <p:extLst>
      <p:ext uri="{BB962C8B-B14F-4D97-AF65-F5344CB8AC3E}">
        <p14:creationId xmlns:p14="http://schemas.microsoft.com/office/powerpoint/2010/main" val="1262410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663879" y="2204581"/>
            <a:ext cx="8066761" cy="2431435"/>
          </a:xfrm>
          <a:prstGeom prst="rect">
            <a:avLst/>
          </a:prstGeom>
          <a:noFill/>
        </p:spPr>
        <p:txBody>
          <a:bodyPr wrap="square" rtlCol="0">
            <a:spAutoFit/>
          </a:bodyPr>
          <a:lstStyle/>
          <a:p>
            <a:endParaRPr lang="es-AR" sz="2800" b="1" dirty="0" smtClean="0"/>
          </a:p>
          <a:p>
            <a:r>
              <a:rPr lang="es-AR" sz="3200" b="1" dirty="0" smtClean="0"/>
              <a:t>27.176 Ley estableciendo al 11 de Marzo como Día Nacional de Lucha Contra La Violencia de Género en los Medios de Comunicación.</a:t>
            </a:r>
          </a:p>
          <a:p>
            <a:endParaRPr lang="en-US" sz="2800" dirty="0"/>
          </a:p>
        </p:txBody>
      </p:sp>
    </p:spTree>
    <p:extLst>
      <p:ext uri="{BB962C8B-B14F-4D97-AF65-F5344CB8AC3E}">
        <p14:creationId xmlns:p14="http://schemas.microsoft.com/office/powerpoint/2010/main" val="2027068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783878" y="2387298"/>
            <a:ext cx="7817553" cy="3108543"/>
          </a:xfrm>
          <a:prstGeom prst="rect">
            <a:avLst/>
          </a:prstGeom>
          <a:noFill/>
        </p:spPr>
        <p:txBody>
          <a:bodyPr wrap="square" rtlCol="0">
            <a:spAutoFit/>
          </a:bodyPr>
          <a:lstStyle/>
          <a:p>
            <a:r>
              <a:rPr lang="es-AR" sz="2800" b="1" dirty="0" smtClean="0">
                <a:latin typeface="DIN Next LT Pro"/>
              </a:rPr>
              <a:t>27.287 Ley </a:t>
            </a:r>
            <a:r>
              <a:rPr lang="es-AR" sz="2800" b="1" dirty="0">
                <a:latin typeface="DIN Next LT Pro"/>
              </a:rPr>
              <a:t>de creación del Sistema Nacional para la Gestión Integral del Riesgo y la Protección </a:t>
            </a:r>
            <a:r>
              <a:rPr lang="es-AR" sz="2800" b="1" dirty="0" smtClean="0">
                <a:latin typeface="DIN Next LT Pro"/>
              </a:rPr>
              <a:t>Civil</a:t>
            </a:r>
          </a:p>
          <a:p>
            <a:r>
              <a:rPr lang="es-AR" sz="2800" dirty="0" smtClean="0">
                <a:latin typeface="DIN Next LT Pro"/>
              </a:rPr>
              <a:t>Integra </a:t>
            </a:r>
            <a:r>
              <a:rPr lang="es-AR" sz="2800" dirty="0">
                <a:latin typeface="DIN Next LT Pro"/>
              </a:rPr>
              <a:t>las acciones y articula el funcionamiento de todos los organismos del Estado y la sociedad civil en materia de reducción de riesgos, manejo de la crisis y la recuperación.</a:t>
            </a:r>
            <a:endParaRPr lang="en-US" sz="2800" dirty="0"/>
          </a:p>
        </p:txBody>
      </p:sp>
    </p:spTree>
    <p:extLst>
      <p:ext uri="{BB962C8B-B14F-4D97-AF65-F5344CB8AC3E}">
        <p14:creationId xmlns:p14="http://schemas.microsoft.com/office/powerpoint/2010/main" val="1284350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1689701" y="1199285"/>
            <a:ext cx="7604611" cy="707886"/>
          </a:xfrm>
          <a:prstGeom prst="rect">
            <a:avLst/>
          </a:prstGeom>
          <a:noFill/>
        </p:spPr>
        <p:txBody>
          <a:bodyPr wrap="square" rtlCol="0">
            <a:spAutoFit/>
          </a:bodyPr>
          <a:lstStyle/>
          <a:p>
            <a:pPr algn="ctr"/>
            <a:r>
              <a:rPr lang="es-AR" sz="4000" dirty="0" smtClean="0">
                <a:solidFill>
                  <a:schemeClr val="tx2">
                    <a:lumMod val="60000"/>
                    <a:lumOff val="40000"/>
                  </a:schemeClr>
                </a:solidFill>
              </a:rPr>
              <a:t>   Violencia </a:t>
            </a:r>
            <a:r>
              <a:rPr lang="es-AR" sz="4000" dirty="0">
                <a:solidFill>
                  <a:schemeClr val="tx2">
                    <a:lumMod val="60000"/>
                    <a:lumOff val="40000"/>
                  </a:schemeClr>
                </a:solidFill>
              </a:rPr>
              <a:t>contra las Mujeres </a:t>
            </a:r>
            <a:endParaRPr lang="en-US" sz="4000" b="1" dirty="0">
              <a:solidFill>
                <a:srgbClr val="FF0000"/>
              </a:solidFill>
              <a:latin typeface="DIN Next LT Pro"/>
              <a:cs typeface="DIN Next LT Pro"/>
            </a:endParaRPr>
          </a:p>
        </p:txBody>
      </p:sp>
      <p:sp>
        <p:nvSpPr>
          <p:cNvPr id="8" name="TextBox 7"/>
          <p:cNvSpPr txBox="1"/>
          <p:nvPr/>
        </p:nvSpPr>
        <p:spPr>
          <a:xfrm>
            <a:off x="250521" y="2067126"/>
            <a:ext cx="8717457" cy="4339650"/>
          </a:xfrm>
          <a:prstGeom prst="rect">
            <a:avLst/>
          </a:prstGeom>
          <a:noFill/>
        </p:spPr>
        <p:txBody>
          <a:bodyPr wrap="square" rtlCol="0">
            <a:spAutoFit/>
          </a:bodyPr>
          <a:lstStyle/>
          <a:p>
            <a:r>
              <a:rPr lang="es-AR" sz="2400" u="sng" dirty="0"/>
              <a:t>Proyectos para la Independencia </a:t>
            </a:r>
            <a:r>
              <a:rPr lang="es-AR" sz="2400" u="sng" dirty="0" smtClean="0"/>
              <a:t>Económica</a:t>
            </a:r>
          </a:p>
          <a:p>
            <a:endParaRPr lang="es-AR" sz="2400" u="sng" dirty="0"/>
          </a:p>
          <a:p>
            <a:r>
              <a:rPr lang="es-AR" sz="2800" dirty="0"/>
              <a:t> </a:t>
            </a:r>
            <a:r>
              <a:rPr lang="es-AR" sz="2000" b="1" dirty="0" smtClean="0"/>
              <a:t>Proyecto </a:t>
            </a:r>
            <a:r>
              <a:rPr lang="es-AR" sz="2000" b="1" dirty="0"/>
              <a:t>que establece un cupo en los planes de vivienda del FONAVI para aquellas mujeres que como consecuencia de situaciones de violencia doméstica se encuentren en condición de vulnerabilidad  </a:t>
            </a:r>
          </a:p>
          <a:p>
            <a:endParaRPr lang="es-AR" sz="2000" b="1" dirty="0"/>
          </a:p>
          <a:p>
            <a:pPr>
              <a:buFont typeface="Courier New" panose="02070309020205020404" pitchFamily="49" charset="0"/>
              <a:buChar char="o"/>
            </a:pPr>
            <a:r>
              <a:rPr lang="es-AR" sz="2000" b="1" dirty="0"/>
              <a:t>Proyecto para la creación de una ayuda económica y un programa de promoción del desarrollo económico y de la inclusión social y laboral de mujeres victimas de violencia (Proyecto con media sanción)</a:t>
            </a:r>
          </a:p>
          <a:p>
            <a:pPr>
              <a:buFont typeface="Courier New" panose="02070309020205020404" pitchFamily="49" charset="0"/>
              <a:buChar char="o"/>
            </a:pPr>
            <a:endParaRPr lang="es-AR" sz="2000" b="1" dirty="0"/>
          </a:p>
          <a:p>
            <a:pPr>
              <a:buFont typeface="Courier New" panose="02070309020205020404" pitchFamily="49" charset="0"/>
              <a:buChar char="o"/>
            </a:pPr>
            <a:r>
              <a:rPr lang="es-AR" sz="2000" b="1" dirty="0"/>
              <a:t> Proyecto para la modificación del artículo 185 del código para generar una excepción cuando mediare violencia de género, con el objetivo de darle visibilidad a la violencia económica. </a:t>
            </a:r>
          </a:p>
        </p:txBody>
      </p:sp>
    </p:spTree>
    <p:extLst>
      <p:ext uri="{BB962C8B-B14F-4D97-AF65-F5344CB8AC3E}">
        <p14:creationId xmlns:p14="http://schemas.microsoft.com/office/powerpoint/2010/main" val="1825704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93944" y="1614441"/>
            <a:ext cx="8880953" cy="523220"/>
          </a:xfrm>
          <a:prstGeom prst="rect">
            <a:avLst/>
          </a:prstGeom>
          <a:noFill/>
        </p:spPr>
        <p:txBody>
          <a:bodyPr wrap="square" rtlCol="0">
            <a:spAutoFit/>
          </a:bodyPr>
          <a:lstStyle/>
          <a:p>
            <a:pPr algn="ctr"/>
            <a:r>
              <a:rPr lang="es-AR" sz="2800" dirty="0">
                <a:solidFill>
                  <a:schemeClr val="tx2">
                    <a:lumMod val="60000"/>
                    <a:lumOff val="40000"/>
                  </a:schemeClr>
                </a:solidFill>
              </a:rPr>
              <a:t>Proyectos para garantizar la Seguridad de las Mujeres</a:t>
            </a:r>
            <a:endParaRPr lang="en-US" sz="2800" b="1" dirty="0">
              <a:solidFill>
                <a:schemeClr val="tx2">
                  <a:lumMod val="60000"/>
                  <a:lumOff val="40000"/>
                </a:schemeClr>
              </a:solidFill>
              <a:latin typeface="DIN Next LT Pro"/>
              <a:cs typeface="DIN Next LT Pro"/>
            </a:endParaRPr>
          </a:p>
        </p:txBody>
      </p:sp>
      <p:sp>
        <p:nvSpPr>
          <p:cNvPr id="8" name="TextBox 7"/>
          <p:cNvSpPr txBox="1"/>
          <p:nvPr/>
        </p:nvSpPr>
        <p:spPr>
          <a:xfrm>
            <a:off x="338203" y="2430049"/>
            <a:ext cx="8392437" cy="4093428"/>
          </a:xfrm>
          <a:prstGeom prst="rect">
            <a:avLst/>
          </a:prstGeom>
          <a:noFill/>
        </p:spPr>
        <p:txBody>
          <a:bodyPr wrap="square" rtlCol="0">
            <a:spAutoFit/>
          </a:bodyPr>
          <a:lstStyle/>
          <a:p>
            <a:pPr>
              <a:buFont typeface="Courier New" panose="02070309020205020404" pitchFamily="49" charset="0"/>
              <a:buChar char="o"/>
            </a:pPr>
            <a:r>
              <a:rPr lang="es-AR" sz="2000" dirty="0"/>
              <a:t>Proyecto que tipifica como delito el incumplimiento de medidas de protección judicial como la prohibición de acercamiento y las restricciones perimetrales, entre otras (con media sanción) </a:t>
            </a:r>
          </a:p>
          <a:p>
            <a:pPr>
              <a:buFont typeface="Courier New" panose="02070309020205020404" pitchFamily="49" charset="0"/>
              <a:buChar char="o"/>
            </a:pPr>
            <a:endParaRPr lang="es-AR" sz="2000" dirty="0"/>
          </a:p>
          <a:p>
            <a:pPr>
              <a:buFont typeface="Courier New" panose="02070309020205020404" pitchFamily="49" charset="0"/>
              <a:buChar char="o"/>
            </a:pPr>
            <a:r>
              <a:rPr lang="es-AR" sz="2000" dirty="0"/>
              <a:t>Proyecto para el establecimiento de medidas de desarme de agentes de las fuerzas policiales y de seguridad denunciados por violencia, como medidas de prevención (con media sanción)</a:t>
            </a:r>
          </a:p>
          <a:p>
            <a:pPr>
              <a:buFont typeface="Courier New" panose="02070309020205020404" pitchFamily="49" charset="0"/>
              <a:buChar char="o"/>
            </a:pPr>
            <a:endParaRPr lang="es-AR" sz="2000" dirty="0"/>
          </a:p>
          <a:p>
            <a:pPr>
              <a:buFont typeface="Courier New" panose="02070309020205020404" pitchFamily="49" charset="0"/>
              <a:buChar char="o"/>
            </a:pPr>
            <a:r>
              <a:rPr lang="es-AR" sz="2000" dirty="0"/>
              <a:t>Proyecto para impedir la suspensión del juicio a prueba en los casos en que mediare la violencia de género (con media sanción) </a:t>
            </a:r>
          </a:p>
          <a:p>
            <a:pPr>
              <a:buFont typeface="Courier New" panose="02070309020205020404" pitchFamily="49" charset="0"/>
              <a:buChar char="o"/>
            </a:pPr>
            <a:endParaRPr lang="es-AR" sz="2000" dirty="0"/>
          </a:p>
          <a:p>
            <a:pPr>
              <a:buFont typeface="Courier New" panose="02070309020205020404" pitchFamily="49" charset="0"/>
              <a:buChar char="o"/>
            </a:pPr>
            <a:r>
              <a:rPr lang="es-AR" sz="2000" dirty="0"/>
              <a:t>Proyecto para incorporar el supuesto de legítima defensa por parte de las mujeres en un contexto de violencia contra ellas</a:t>
            </a:r>
            <a:endParaRPr lang="en-US" sz="2000" dirty="0"/>
          </a:p>
        </p:txBody>
      </p:sp>
    </p:spTree>
    <p:extLst>
      <p:ext uri="{BB962C8B-B14F-4D97-AF65-F5344CB8AC3E}">
        <p14:creationId xmlns:p14="http://schemas.microsoft.com/office/powerpoint/2010/main" val="372326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913087" y="1678488"/>
            <a:ext cx="7604611" cy="707886"/>
          </a:xfrm>
          <a:prstGeom prst="rect">
            <a:avLst/>
          </a:prstGeom>
          <a:noFill/>
        </p:spPr>
        <p:txBody>
          <a:bodyPr wrap="square" rtlCol="0">
            <a:spAutoFit/>
          </a:bodyPr>
          <a:lstStyle/>
          <a:p>
            <a:pPr algn="ctr"/>
            <a:r>
              <a:rPr lang="es-AR" sz="4000" dirty="0">
                <a:solidFill>
                  <a:schemeClr val="tx2">
                    <a:lumMod val="60000"/>
                    <a:lumOff val="40000"/>
                  </a:schemeClr>
                </a:solidFill>
              </a:rPr>
              <a:t>Educar para la igualdad </a:t>
            </a:r>
            <a:endParaRPr lang="en-US" sz="4000" b="1" dirty="0">
              <a:solidFill>
                <a:srgbClr val="FF0000"/>
              </a:solidFill>
              <a:latin typeface="DIN Next LT Pro"/>
              <a:cs typeface="DIN Next LT Pro"/>
            </a:endParaRPr>
          </a:p>
        </p:txBody>
      </p:sp>
      <p:sp>
        <p:nvSpPr>
          <p:cNvPr id="8" name="TextBox 7"/>
          <p:cNvSpPr txBox="1"/>
          <p:nvPr/>
        </p:nvSpPr>
        <p:spPr>
          <a:xfrm>
            <a:off x="325677" y="2981196"/>
            <a:ext cx="8192021" cy="1754326"/>
          </a:xfrm>
          <a:prstGeom prst="rect">
            <a:avLst/>
          </a:prstGeom>
          <a:noFill/>
        </p:spPr>
        <p:txBody>
          <a:bodyPr wrap="square" rtlCol="0">
            <a:spAutoFit/>
          </a:bodyPr>
          <a:lstStyle/>
          <a:p>
            <a:pPr algn="ctr"/>
            <a:r>
              <a:rPr lang="es-AR" sz="3600" dirty="0"/>
              <a:t>Proyecto para incorporar la perspectiva de género en los contenidos escolares</a:t>
            </a:r>
          </a:p>
          <a:p>
            <a:pPr algn="ctr"/>
            <a:r>
              <a:rPr lang="es-AR" sz="3600" dirty="0"/>
              <a:t> (con media sanción)</a:t>
            </a:r>
            <a:endParaRPr lang="en-US" sz="3600" dirty="0"/>
          </a:p>
        </p:txBody>
      </p:sp>
    </p:spTree>
    <p:extLst>
      <p:ext uri="{BB962C8B-B14F-4D97-AF65-F5344CB8AC3E}">
        <p14:creationId xmlns:p14="http://schemas.microsoft.com/office/powerpoint/2010/main" val="2180220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688932" y="1997839"/>
            <a:ext cx="8192021" cy="2862322"/>
          </a:xfrm>
          <a:prstGeom prst="rect">
            <a:avLst/>
          </a:prstGeom>
          <a:noFill/>
        </p:spPr>
        <p:txBody>
          <a:bodyPr wrap="square" rtlCol="0">
            <a:spAutoFit/>
          </a:bodyPr>
          <a:lstStyle/>
          <a:p>
            <a:pPr algn="ctr"/>
            <a:r>
              <a:rPr lang="es-AR" sz="3600" b="1" dirty="0">
                <a:solidFill>
                  <a:schemeClr val="tx2">
                    <a:lumMod val="60000"/>
                    <a:lumOff val="40000"/>
                  </a:schemeClr>
                </a:solidFill>
              </a:rPr>
              <a:t>Violencias </a:t>
            </a:r>
            <a:br>
              <a:rPr lang="es-AR" sz="3600" b="1" dirty="0">
                <a:solidFill>
                  <a:schemeClr val="tx2">
                    <a:lumMod val="60000"/>
                    <a:lumOff val="40000"/>
                  </a:schemeClr>
                </a:solidFill>
              </a:rPr>
            </a:br>
            <a:r>
              <a:rPr lang="es-AR" sz="3600" b="1" dirty="0">
                <a:solidFill>
                  <a:schemeClr val="tx2">
                    <a:lumMod val="60000"/>
                    <a:lumOff val="40000"/>
                  </a:schemeClr>
                </a:solidFill>
              </a:rPr>
              <a:t>Invisibilizadas </a:t>
            </a:r>
            <a:br>
              <a:rPr lang="es-AR" sz="3600" b="1" dirty="0">
                <a:solidFill>
                  <a:schemeClr val="tx2">
                    <a:lumMod val="60000"/>
                    <a:lumOff val="40000"/>
                  </a:schemeClr>
                </a:solidFill>
              </a:rPr>
            </a:br>
            <a:r>
              <a:rPr lang="es-AR" sz="3600" b="1" dirty="0">
                <a:solidFill>
                  <a:schemeClr val="tx2">
                    <a:lumMod val="60000"/>
                    <a:lumOff val="40000"/>
                  </a:schemeClr>
                </a:solidFill>
              </a:rPr>
              <a:t>Agenda Legislativa de </a:t>
            </a:r>
            <a:br>
              <a:rPr lang="es-AR" sz="3600" b="1" dirty="0">
                <a:solidFill>
                  <a:schemeClr val="tx2">
                    <a:lumMod val="60000"/>
                    <a:lumOff val="40000"/>
                  </a:schemeClr>
                </a:solidFill>
              </a:rPr>
            </a:br>
            <a:r>
              <a:rPr lang="es-AR" sz="3600" b="1" dirty="0">
                <a:solidFill>
                  <a:schemeClr val="tx2">
                    <a:lumMod val="60000"/>
                    <a:lumOff val="40000"/>
                  </a:schemeClr>
                </a:solidFill>
              </a:rPr>
              <a:t>Cuidados</a:t>
            </a:r>
            <a:r>
              <a:rPr lang="es-AR" sz="3600" dirty="0">
                <a:solidFill>
                  <a:schemeClr val="tx2">
                    <a:lumMod val="60000"/>
                    <a:lumOff val="40000"/>
                  </a:schemeClr>
                </a:solidFill>
              </a:rPr>
              <a:t/>
            </a:r>
            <a:br>
              <a:rPr lang="es-AR" sz="3600" dirty="0">
                <a:solidFill>
                  <a:schemeClr val="tx2">
                    <a:lumMod val="60000"/>
                    <a:lumOff val="40000"/>
                  </a:schemeClr>
                </a:solidFill>
              </a:rPr>
            </a:br>
            <a:r>
              <a:rPr lang="es-AR" sz="3600" dirty="0">
                <a:solidFill>
                  <a:schemeClr val="tx2">
                    <a:lumMod val="60000"/>
                    <a:lumOff val="40000"/>
                  </a:schemeClr>
                </a:solidFill>
              </a:rPr>
              <a:t>Incluye tres proyectos de ley</a:t>
            </a:r>
            <a:endParaRPr lang="en-US" sz="3600" dirty="0">
              <a:solidFill>
                <a:prstClr val="black"/>
              </a:solidFill>
            </a:endParaRPr>
          </a:p>
        </p:txBody>
      </p:sp>
    </p:spTree>
    <p:extLst>
      <p:ext uri="{BB962C8B-B14F-4D97-AF65-F5344CB8AC3E}">
        <p14:creationId xmlns:p14="http://schemas.microsoft.com/office/powerpoint/2010/main" val="3327638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563672" y="1734792"/>
            <a:ext cx="8192021" cy="4493538"/>
          </a:xfrm>
          <a:prstGeom prst="rect">
            <a:avLst/>
          </a:prstGeom>
          <a:noFill/>
        </p:spPr>
        <p:txBody>
          <a:bodyPr wrap="square" rtlCol="0">
            <a:spAutoFit/>
          </a:bodyPr>
          <a:lstStyle/>
          <a:p>
            <a:pPr>
              <a:buFont typeface="Courier New" panose="02070309020205020404" pitchFamily="49" charset="0"/>
              <a:buChar char="o"/>
            </a:pPr>
            <a:r>
              <a:rPr lang="es-AR" sz="2600" dirty="0"/>
              <a:t>Proyecto para la creación de un Plan Nacional de Cuidados</a:t>
            </a:r>
            <a:br>
              <a:rPr lang="es-AR" sz="2600" dirty="0"/>
            </a:br>
            <a:endParaRPr lang="es-AR" sz="2600" dirty="0"/>
          </a:p>
          <a:p>
            <a:pPr>
              <a:buFont typeface="Courier New" panose="02070309020205020404" pitchFamily="49" charset="0"/>
              <a:buChar char="o"/>
            </a:pPr>
            <a:r>
              <a:rPr lang="es-AR" sz="2600" dirty="0"/>
              <a:t>Proyecto para la creación de un Régimen Previsional Especial para Trabajadoras y Trabajadores del Ámbito Doméstico </a:t>
            </a:r>
            <a:r>
              <a:rPr lang="es-AR" sz="2600" dirty="0" smtClean="0"/>
              <a:t>no </a:t>
            </a:r>
            <a:r>
              <a:rPr lang="es-AR" sz="2600" dirty="0"/>
              <a:t>Remunerado, que incluye la jubilación de amas de casa.</a:t>
            </a:r>
          </a:p>
          <a:p>
            <a:pPr>
              <a:buFont typeface="Courier New" panose="02070309020205020404" pitchFamily="49" charset="0"/>
              <a:buChar char="o"/>
            </a:pPr>
            <a:endParaRPr lang="es-AR" sz="2600" dirty="0"/>
          </a:p>
          <a:p>
            <a:pPr>
              <a:buFont typeface="Courier New" panose="02070309020205020404" pitchFamily="49" charset="0"/>
              <a:buChar char="o"/>
            </a:pPr>
            <a:r>
              <a:rPr lang="es-AR" sz="2600" dirty="0"/>
              <a:t>Proyecto para la inclusión de una Encuesta del Uso del Tiempo en el Sistema Estadístico Nacional (con media sanción)</a:t>
            </a:r>
            <a:endParaRPr lang="en-US" sz="2600" dirty="0"/>
          </a:p>
        </p:txBody>
      </p:sp>
    </p:spTree>
    <p:extLst>
      <p:ext uri="{BB962C8B-B14F-4D97-AF65-F5344CB8AC3E}">
        <p14:creationId xmlns:p14="http://schemas.microsoft.com/office/powerpoint/2010/main" val="3595888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310</TotalTime>
  <Words>566</Words>
  <Application>Microsoft Office PowerPoint</Application>
  <PresentationFormat>Presentación en pantalla (4:3)</PresentationFormat>
  <Paragraphs>52</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FDImaci7</dc:creator>
  <cp:lastModifiedBy>MARINA CECILIA CIRIELLO SUAREZ</cp:lastModifiedBy>
  <cp:revision>37</cp:revision>
  <dcterms:created xsi:type="dcterms:W3CDTF">2017-06-19T13:33:55Z</dcterms:created>
  <dcterms:modified xsi:type="dcterms:W3CDTF">2017-09-30T03:37:11Z</dcterms:modified>
</cp:coreProperties>
</file>