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2" r:id="rId4"/>
    <p:sldId id="261" r:id="rId5"/>
    <p:sldId id="263" r:id="rId6"/>
    <p:sldId id="259" r:id="rId7"/>
    <p:sldId id="264" r:id="rId8"/>
    <p:sldId id="265" r:id="rId9"/>
    <p:sldId id="266" r:id="rId10"/>
    <p:sldId id="267" r:id="rId11"/>
    <p:sldId id="260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FF"/>
    <a:srgbClr val="0066B2"/>
    <a:srgbClr val="000AC1"/>
    <a:srgbClr val="1F4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7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5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/>
              <a:t>Resistencia uno:</a:t>
            </a:r>
            <a:r>
              <a:rPr lang="es-ES" sz="2400" dirty="0"/>
              <a:t> </a:t>
            </a:r>
            <a:r>
              <a:rPr lang="es-ES" sz="2400" i="1" dirty="0"/>
              <a:t>Estos asuntos se deben tratar en las instituciones judiciales pertinentes.</a:t>
            </a:r>
            <a:r>
              <a:rPr lang="es-ES" sz="2400" dirty="0"/>
              <a:t> </a:t>
            </a: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r>
              <a:rPr lang="es-ES" sz="2400" b="1" dirty="0" smtClean="0"/>
              <a:t>Resistencia </a:t>
            </a:r>
            <a:r>
              <a:rPr lang="es-ES" sz="2400" b="1" dirty="0"/>
              <a:t>dos: </a:t>
            </a:r>
            <a:r>
              <a:rPr lang="es-ES" sz="2400" dirty="0"/>
              <a:t>Un protocolo de actuación resolverá automáticamente las situaciones y nos liberará del problema de las violencias sexistas. </a:t>
            </a: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r>
              <a:rPr lang="es-ES" sz="2400" b="1" dirty="0"/>
              <a:t>Resistencia tres: </a:t>
            </a:r>
            <a:r>
              <a:rPr lang="es-ES" sz="2400" dirty="0"/>
              <a:t>La delegación de la atención a otras mujeres. </a:t>
            </a:r>
          </a:p>
        </p:txBody>
      </p:sp>
    </p:spTree>
    <p:extLst>
      <p:ext uri="{BB962C8B-B14F-4D97-AF65-F5344CB8AC3E}">
        <p14:creationId xmlns:p14="http://schemas.microsoft.com/office/powerpoint/2010/main" val="22848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1412" y="1913115"/>
            <a:ext cx="6252587" cy="857250"/>
          </a:xfrm>
        </p:spPr>
        <p:txBody>
          <a:bodyPr>
            <a:normAutofit fontScale="90000"/>
          </a:bodyPr>
          <a:lstStyle/>
          <a:p>
            <a:r>
              <a:rPr lang="es-ES" sz="2800" i="1" dirty="0" smtClean="0"/>
              <a:t>#Vivas Nos Queremos  -    #Nos Mueve el deseo</a:t>
            </a:r>
            <a:endParaRPr lang="es-ES" sz="2800" i="1" dirty="0"/>
          </a:p>
        </p:txBody>
      </p:sp>
      <p:pic>
        <p:nvPicPr>
          <p:cNvPr id="4" name="image15.jpg" descr="ni una menos_rosad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51951"/>
            <a:ext cx="2765728" cy="2891549"/>
          </a:xfrm>
          <a:prstGeom prst="rect">
            <a:avLst/>
          </a:prstGeom>
          <a:ln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357" y="2723162"/>
            <a:ext cx="3684510" cy="24019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496" y="2770365"/>
            <a:ext cx="3299029" cy="219786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2400" y="7833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2015 – 2016- 2017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1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3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1945" y="1369779"/>
            <a:ext cx="847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DIN Next LT Pro"/>
                <a:cs typeface="DIN Next LT Pro"/>
              </a:rPr>
              <a:t>Instituciones libres de violencias sexistas. Debates y </a:t>
            </a:r>
            <a:r>
              <a:rPr lang="es-ES" sz="4000" b="1" dirty="0" smtClean="0">
                <a:solidFill>
                  <a:srgbClr val="FF0000"/>
                </a:solidFill>
                <a:latin typeface="DIN Next LT Pro"/>
                <a:cs typeface="DIN Next LT Pro"/>
              </a:rPr>
              <a:t>experiencias </a:t>
            </a:r>
            <a:endParaRPr lang="en-US" sz="4000" b="1" dirty="0">
              <a:solidFill>
                <a:srgbClr val="FF0000"/>
              </a:solidFill>
              <a:latin typeface="DIN Next LT Pro"/>
              <a:cs typeface="DIN Next L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087" y="3300414"/>
            <a:ext cx="750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N Next LT Pro"/>
                <a:cs typeface="DIN Next LT Pro"/>
              </a:rPr>
              <a:t>Florencia Laura Rovetto. 	CONICET-UNER-UNR</a:t>
            </a:r>
            <a:endParaRPr lang="en-US" dirty="0">
              <a:latin typeface="DIN Next LT Pro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2624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45117" cy="8572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				     </a:t>
            </a:r>
            <a:r>
              <a:rPr lang="es-ES" b="1" dirty="0" smtClean="0"/>
              <a:t>Fuentes: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Investigaciones sobe las representaciones de género y las expresiones de violencia de genero en el ámbito universitario.</a:t>
            </a:r>
          </a:p>
          <a:p>
            <a:endParaRPr lang="es-ES" dirty="0" smtClean="0"/>
          </a:p>
          <a:p>
            <a:r>
              <a:rPr lang="es-ES" dirty="0" smtClean="0"/>
              <a:t>Experiencias prácticas de intervención en la universidad.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53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48" y="883239"/>
            <a:ext cx="8229600" cy="857250"/>
          </a:xfrm>
        </p:spPr>
        <p:txBody>
          <a:bodyPr/>
          <a:lstStyle/>
          <a:p>
            <a:r>
              <a:rPr lang="es-ES" b="1" dirty="0" smtClean="0"/>
              <a:t>Violencia de Género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8841" y="1740489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Fenómeno </a:t>
            </a:r>
            <a:r>
              <a:rPr lang="es-ES" dirty="0"/>
              <a:t>estructural más que </a:t>
            </a:r>
            <a:r>
              <a:rPr lang="es-ES" dirty="0" smtClean="0"/>
              <a:t>un </a:t>
            </a:r>
            <a:r>
              <a:rPr lang="es-ES" dirty="0"/>
              <a:t>problema </a:t>
            </a:r>
            <a:r>
              <a:rPr lang="es-ES" dirty="0" smtClean="0"/>
              <a:t>entre dos o varias personas, que se produce  a través de relaciones </a:t>
            </a:r>
            <a:r>
              <a:rPr lang="es-ES" dirty="0"/>
              <a:t>jerárquicas </a:t>
            </a:r>
            <a:r>
              <a:rPr lang="es-ES" dirty="0" smtClean="0"/>
              <a:t>de poder y reproduce desigualdades </a:t>
            </a:r>
            <a:r>
              <a:rPr lang="es-ES" dirty="0"/>
              <a:t>entre varones y </a:t>
            </a:r>
            <a:r>
              <a:rPr lang="es-ES" dirty="0" smtClean="0"/>
              <a:t>mujeres u otras identidades feminizadas.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494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Ley de protección integral para prevenir, sancionar y erradicar la violencia contra las mujeres (2009</a:t>
            </a:r>
            <a:r>
              <a:rPr lang="es-ES" dirty="0" smtClean="0"/>
              <a:t>); </a:t>
            </a:r>
          </a:p>
          <a:p>
            <a:r>
              <a:rPr lang="es-ES" dirty="0" smtClean="0"/>
              <a:t>Las </a:t>
            </a:r>
            <a:r>
              <a:rPr lang="es-ES" dirty="0"/>
              <a:t>leyes de derechos sexuales y reproductivos (2002</a:t>
            </a:r>
            <a:r>
              <a:rPr lang="es-ES" dirty="0" smtClean="0"/>
              <a:t>);</a:t>
            </a:r>
          </a:p>
          <a:p>
            <a:r>
              <a:rPr lang="es-ES" dirty="0" smtClean="0"/>
              <a:t>La Ley de Educación Sexual Integral (</a:t>
            </a:r>
            <a:r>
              <a:rPr lang="es-ES" dirty="0"/>
              <a:t>2006); </a:t>
            </a:r>
            <a:endParaRPr lang="es-ES" dirty="0" smtClean="0"/>
          </a:p>
          <a:p>
            <a:r>
              <a:rPr lang="es-ES" dirty="0" smtClean="0"/>
              <a:t>La Ley de </a:t>
            </a:r>
            <a:r>
              <a:rPr lang="es-ES" dirty="0"/>
              <a:t>prevención y sanción de la trata de personas y asistencia a sus víctimas (2008; 2012); </a:t>
            </a:r>
            <a:endParaRPr lang="es-ES" dirty="0" smtClean="0"/>
          </a:p>
          <a:p>
            <a:r>
              <a:rPr lang="es-ES" dirty="0" smtClean="0"/>
              <a:t>Ley de </a:t>
            </a:r>
            <a:r>
              <a:rPr lang="es-ES" dirty="0"/>
              <a:t>matrimonio igualitario (</a:t>
            </a:r>
            <a:r>
              <a:rPr lang="es-ES" dirty="0" smtClean="0"/>
              <a:t>2010);</a:t>
            </a:r>
          </a:p>
          <a:p>
            <a:r>
              <a:rPr lang="es-ES" dirty="0" smtClean="0"/>
              <a:t>Ley de </a:t>
            </a:r>
            <a:r>
              <a:rPr lang="es-ES" dirty="0"/>
              <a:t>identidad de género (2011). </a:t>
            </a:r>
          </a:p>
        </p:txBody>
      </p:sp>
    </p:spTree>
    <p:extLst>
      <p:ext uri="{BB962C8B-B14F-4D97-AF65-F5344CB8AC3E}">
        <p14:creationId xmlns:p14="http://schemas.microsoft.com/office/powerpoint/2010/main" val="160707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26.jpg" descr="camusso_rovetto_fig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3048" y="1200150"/>
            <a:ext cx="5257904" cy="33940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498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400" b="1" dirty="0" smtClean="0"/>
          </a:p>
          <a:p>
            <a:endParaRPr lang="es-ES" sz="2400" b="1" dirty="0"/>
          </a:p>
          <a:p>
            <a:pPr marL="0" indent="0" algn="ctr">
              <a:buNone/>
            </a:pPr>
            <a:r>
              <a:rPr lang="es-ES" sz="2400" b="1" dirty="0" smtClean="0"/>
              <a:t>PROTOCOLOS </a:t>
            </a:r>
            <a:r>
              <a:rPr lang="es-ES" sz="2400" b="1" dirty="0"/>
              <a:t>Y PROCEDIMIENTO PARA LA ATENCIÓN DE LA VIOLENCIA, EL ACOSO SEXUAL Y LA DISCRMINACIÓN DE </a:t>
            </a:r>
            <a:r>
              <a:rPr lang="es-ES" sz="2400" b="1" dirty="0" smtClean="0"/>
              <a:t>GÉNERO. </a:t>
            </a:r>
            <a:endParaRPr lang="es-ES" sz="24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815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De acuerdo con la Organización Internacional del Trabajo (OIT) el acoso sexual se configura cuando se encuentran presentes los siguientes elementos:</a:t>
            </a:r>
          </a:p>
          <a:p>
            <a:r>
              <a:rPr lang="es-ES" sz="2600" dirty="0"/>
              <a:t>comportamiento de carácter sexual;</a:t>
            </a:r>
          </a:p>
          <a:p>
            <a:r>
              <a:rPr lang="es-ES" sz="2600" dirty="0"/>
              <a:t>que no sea deseado;</a:t>
            </a:r>
          </a:p>
          <a:p>
            <a:r>
              <a:rPr lang="es-ES" sz="2600" dirty="0"/>
              <a:t>generalmente vinculado a una relación de poder; </a:t>
            </a:r>
            <a:endParaRPr lang="es-ES" sz="2600" dirty="0"/>
          </a:p>
          <a:p>
            <a:r>
              <a:rPr lang="es-ES" sz="2600" dirty="0" smtClean="0"/>
              <a:t>percibido </a:t>
            </a:r>
            <a:r>
              <a:rPr lang="es-ES" sz="2600" dirty="0" smtClean="0"/>
              <a:t>como </a:t>
            </a:r>
            <a:r>
              <a:rPr lang="es-ES" sz="2600" dirty="0"/>
              <a:t>un condicionante </a:t>
            </a:r>
            <a:r>
              <a:rPr lang="es-ES" sz="2600" dirty="0" smtClean="0"/>
              <a:t>hostil.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74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/>
              <a:t>Mito uno:</a:t>
            </a:r>
            <a:r>
              <a:rPr lang="es-ES" sz="2400" dirty="0"/>
              <a:t> </a:t>
            </a:r>
            <a:r>
              <a:rPr lang="es-ES" sz="2400" i="1" dirty="0"/>
              <a:t>La violencia de género es la violencia física directa</a:t>
            </a:r>
            <a:r>
              <a:rPr lang="es-ES" sz="2400" dirty="0"/>
              <a:t> (golpes, </a:t>
            </a:r>
            <a:r>
              <a:rPr lang="es-ES" sz="2400" dirty="0" smtClean="0"/>
              <a:t>palizas, violaciones, </a:t>
            </a:r>
            <a:r>
              <a:rPr lang="es-ES" sz="2400" dirty="0" err="1" smtClean="0"/>
              <a:t>femicidios</a:t>
            </a:r>
            <a:r>
              <a:rPr lang="es-ES" sz="2400" dirty="0" smtClean="0"/>
              <a:t>, </a:t>
            </a:r>
            <a:r>
              <a:rPr lang="es-ES" sz="2400" dirty="0"/>
              <a:t>etc.). </a:t>
            </a: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r>
              <a:rPr lang="es-ES" sz="2400" b="1" dirty="0" smtClean="0"/>
              <a:t>Mito </a:t>
            </a:r>
            <a:r>
              <a:rPr lang="es-ES" sz="2400" b="1" dirty="0"/>
              <a:t>dos: </a:t>
            </a:r>
            <a:r>
              <a:rPr lang="es-ES" sz="2400" i="1" dirty="0"/>
              <a:t>La violencia de género se da en los estratos pobres</a:t>
            </a:r>
            <a:r>
              <a:rPr lang="es-ES" sz="2400" dirty="0" smtClean="0"/>
              <a:t>.</a:t>
            </a:r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r>
              <a:rPr lang="es-ES" sz="2400" b="1" dirty="0" smtClean="0"/>
              <a:t>Mito </a:t>
            </a:r>
            <a:r>
              <a:rPr lang="es-ES" sz="2400" b="1" dirty="0"/>
              <a:t>tres: </a:t>
            </a:r>
            <a:r>
              <a:rPr lang="es-ES" sz="2400" i="1" dirty="0"/>
              <a:t>Los acosadores, abusadores, violentos son enfermos, </a:t>
            </a:r>
            <a:r>
              <a:rPr lang="es-ES" sz="2400" i="1" dirty="0" smtClean="0"/>
              <a:t>patológicos.</a:t>
            </a:r>
            <a:endParaRPr lang="es-ES" sz="2400" i="1" dirty="0" smtClean="0"/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165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328</Words>
  <Application>Microsoft Office PowerPoint</Application>
  <PresentationFormat>Presentación en pantalla (16:9)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DIN Next LT Pro</vt:lpstr>
      <vt:lpstr>Office Theme</vt:lpstr>
      <vt:lpstr>Presentación de PowerPoint</vt:lpstr>
      <vt:lpstr>Presentación de PowerPoint</vt:lpstr>
      <vt:lpstr>          Fuentes: </vt:lpstr>
      <vt:lpstr>Violencia de 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#Vivas Nos Queremos  -    #Nos Mueve el deseo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FDImaci7</dc:creator>
  <cp:lastModifiedBy>Pekam</cp:lastModifiedBy>
  <cp:revision>34</cp:revision>
  <dcterms:created xsi:type="dcterms:W3CDTF">2017-06-19T13:33:55Z</dcterms:created>
  <dcterms:modified xsi:type="dcterms:W3CDTF">2017-09-30T11:43:40Z</dcterms:modified>
</cp:coreProperties>
</file>