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72" r:id="rId1"/>
  </p:sldMasterIdLst>
  <p:notesMasterIdLst>
    <p:notesMasterId r:id="rId40"/>
  </p:notesMasterIdLst>
  <p:sldIdLst>
    <p:sldId id="257" r:id="rId2"/>
    <p:sldId id="385" r:id="rId3"/>
    <p:sldId id="386" r:id="rId4"/>
    <p:sldId id="388" r:id="rId5"/>
    <p:sldId id="389" r:id="rId6"/>
    <p:sldId id="384" r:id="rId7"/>
    <p:sldId id="393" r:id="rId8"/>
    <p:sldId id="392" r:id="rId9"/>
    <p:sldId id="382" r:id="rId10"/>
    <p:sldId id="387" r:id="rId11"/>
    <p:sldId id="394" r:id="rId12"/>
    <p:sldId id="396" r:id="rId13"/>
    <p:sldId id="391" r:id="rId14"/>
    <p:sldId id="397" r:id="rId15"/>
    <p:sldId id="399" r:id="rId16"/>
    <p:sldId id="401" r:id="rId17"/>
    <p:sldId id="390" r:id="rId18"/>
    <p:sldId id="395" r:id="rId19"/>
    <p:sldId id="419" r:id="rId20"/>
    <p:sldId id="404" r:id="rId21"/>
    <p:sldId id="406" r:id="rId22"/>
    <p:sldId id="405" r:id="rId23"/>
    <p:sldId id="407" r:id="rId24"/>
    <p:sldId id="408" r:id="rId25"/>
    <p:sldId id="409" r:id="rId26"/>
    <p:sldId id="410" r:id="rId27"/>
    <p:sldId id="411" r:id="rId28"/>
    <p:sldId id="413" r:id="rId29"/>
    <p:sldId id="412" r:id="rId30"/>
    <p:sldId id="398" r:id="rId31"/>
    <p:sldId id="402" r:id="rId32"/>
    <p:sldId id="403" r:id="rId33"/>
    <p:sldId id="415" r:id="rId34"/>
    <p:sldId id="414" r:id="rId35"/>
    <p:sldId id="416" r:id="rId36"/>
    <p:sldId id="417" r:id="rId37"/>
    <p:sldId id="418" r:id="rId38"/>
    <p:sldId id="38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56"/>
    <a:srgbClr val="133573"/>
    <a:srgbClr val="194692"/>
    <a:srgbClr val="206CEF"/>
    <a:srgbClr val="226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/>
    <p:restoredTop sz="86400"/>
  </p:normalViewPr>
  <p:slideViewPr>
    <p:cSldViewPr snapToGrid="0" snapToObjects="1">
      <p:cViewPr varScale="1">
        <p:scale>
          <a:sx n="74" d="100"/>
          <a:sy n="74" d="100"/>
        </p:scale>
        <p:origin x="7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193B-BC9C-D941-B156-494587C8D2CF}" type="datetimeFigureOut">
              <a:rPr lang="es-CL" smtClean="0"/>
              <a:t>15-09-2019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ABA85-3332-054F-B2ED-099CA59308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88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93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27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8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45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725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11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72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16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769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95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15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63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973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ABA85-3332-054F-B2ED-099CA593088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26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8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156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5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690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8240B88-161F-C048-B5E6-37307875F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24" y="1577838"/>
            <a:ext cx="2084546" cy="23604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36409FC-2948-BC4F-A2ED-B8CE44DB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AE9ED1E4-2DBB-E64F-B5A0-7CD05D899393}"/>
              </a:ext>
            </a:extLst>
          </p:cNvPr>
          <p:cNvSpPr txBox="1">
            <a:spLocks noChangeArrowheads="1"/>
          </p:cNvSpPr>
          <p:nvPr/>
        </p:nvSpPr>
        <p:spPr>
          <a:xfrm>
            <a:off x="2557827" y="4144574"/>
            <a:ext cx="4043078" cy="64807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s-MX" sz="2800" i="1" u="none" dirty="0">
                <a:solidFill>
                  <a:srgbClr val="4886D3"/>
                </a:solidFill>
                <a:ea typeface="ＭＳ Ｐゴシック" charset="0"/>
                <a:cs typeface="ＭＳ Ｐゴシック" charset="0"/>
              </a:rPr>
              <a:t>Salvamos vidas y bienes</a:t>
            </a:r>
            <a:endParaRPr lang="es-ES" sz="2800" i="1" u="none" dirty="0">
              <a:solidFill>
                <a:srgbClr val="4886D3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42A1E30-C642-6043-BA66-0F430EA00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38" y="6523911"/>
            <a:ext cx="5136881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7225"/>
            <a:ext cx="4673600" cy="18288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DAA79D6-0F1D-FF4A-9BEE-167D7036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9" y="1779932"/>
            <a:ext cx="4378882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4800" u="none" dirty="0">
                <a:solidFill>
                  <a:srgbClr val="FF0000"/>
                </a:solidFill>
                <a:latin typeface="Calibri"/>
              </a:rPr>
              <a:t>¿Bomberas? </a:t>
            </a:r>
          </a:p>
          <a:p>
            <a:pPr lvl="0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4800" u="none" dirty="0" smtClean="0">
                <a:solidFill>
                  <a:srgbClr val="FF0000"/>
                </a:solidFill>
                <a:latin typeface="Calibri"/>
              </a:rPr>
              <a:t>Sí</a:t>
            </a:r>
          </a:p>
          <a:p>
            <a:pPr lvl="0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4800" u="none" dirty="0" smtClean="0">
                <a:solidFill>
                  <a:srgbClr val="FF0000"/>
                </a:solidFill>
                <a:latin typeface="Calibri"/>
              </a:rPr>
              <a:t>¡¡¡BOMBERAS!!!</a:t>
            </a:r>
          </a:p>
          <a:p>
            <a:pPr lvl="0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sz="6600" u="none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87" y="677824"/>
            <a:ext cx="2776416" cy="48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56" y="5440674"/>
            <a:ext cx="737070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0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269E6CE5-8522-B847-8FED-6BDE3E2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511" y="332656"/>
            <a:ext cx="6335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4000" b="1" u="none" dirty="0" smtClean="0">
                <a:solidFill>
                  <a:schemeClr val="bg1"/>
                </a:solidFill>
                <a:latin typeface="Calibri"/>
                <a:cs typeface="Calibri"/>
              </a:rPr>
              <a:t>Estadísticas</a:t>
            </a:r>
            <a:endParaRPr lang="es-ES" sz="4000" b="1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55" y="1353411"/>
            <a:ext cx="3296110" cy="3820058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" y="2719915"/>
            <a:ext cx="2302762" cy="1850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133" y="5318771"/>
            <a:ext cx="288975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DAA79D6-0F1D-FF4A-9BEE-167D7036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4179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sz="6600" u="none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23617"/>
            <a:ext cx="8268458" cy="44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279561" y="263565"/>
            <a:ext cx="5795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133573"/>
                </a:solidFill>
                <a:cs typeface="Calibri"/>
              </a:rPr>
              <a:t>Agenda 2030</a:t>
            </a:r>
          </a:p>
          <a:p>
            <a:r>
              <a:rPr lang="es-ES" sz="3200" b="1" dirty="0" smtClean="0">
                <a:solidFill>
                  <a:srgbClr val="133573"/>
                </a:solidFill>
                <a:cs typeface="Calibri"/>
              </a:rPr>
              <a:t>Plan </a:t>
            </a:r>
            <a:r>
              <a:rPr lang="es-ES" sz="3200" b="1" dirty="0">
                <a:solidFill>
                  <a:srgbClr val="133573"/>
                </a:solidFill>
                <a:cs typeface="Calibri"/>
              </a:rPr>
              <a:t>de acción mundial</a:t>
            </a:r>
            <a:endParaRPr lang="es-ES" sz="3200" b="1" dirty="0">
              <a:solidFill>
                <a:srgbClr val="133573"/>
              </a:solidFill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5" y="5782220"/>
            <a:ext cx="78100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438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b="1" u="none" dirty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BOMBEROS DE CHILE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2380350" y="2049814"/>
            <a:ext cx="4648200" cy="65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6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" y="1733864"/>
            <a:ext cx="791757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41243" y="3303412"/>
            <a:ext cx="71088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133573"/>
                </a:solidFill>
              </a:rPr>
              <a:t>5.1  Poner fin a todas las formas de discriminación contra todas las mujeres y las niñas en todo el </a:t>
            </a:r>
            <a:r>
              <a:rPr lang="es-CL" sz="2400" b="1" dirty="0" smtClean="0">
                <a:solidFill>
                  <a:srgbClr val="133573"/>
                </a:solidFill>
              </a:rPr>
              <a:t>mundo</a:t>
            </a:r>
          </a:p>
          <a:p>
            <a:endParaRPr lang="es-CL" sz="2400" b="1" dirty="0">
              <a:solidFill>
                <a:srgbClr val="133573"/>
              </a:solidFill>
            </a:endParaRPr>
          </a:p>
          <a:p>
            <a:r>
              <a:rPr lang="es-CL" sz="2400" b="1" dirty="0">
                <a:solidFill>
                  <a:srgbClr val="133573"/>
                </a:solidFill>
              </a:rPr>
              <a:t>5.2  Eliminar todas las formas de violencia contra todas las mujeres y las niñas en los ámbitos público y privado, incluidas la trata y la explotación sexual y otros tipos de explotación</a:t>
            </a:r>
            <a:endParaRPr lang="es-CL" sz="2400" b="1" i="0" dirty="0">
              <a:solidFill>
                <a:srgbClr val="13357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51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4838" y="1654467"/>
            <a:ext cx="7520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133573"/>
                </a:solidFill>
              </a:rPr>
              <a:t>"Calificar la violencia de género como ‘asunto de mujeres’ es parte del problema. Da a una enorme cantidad hombres la excusa perfecta para no prestar atención" </a:t>
            </a:r>
            <a:endParaRPr lang="es-CL" sz="2400" dirty="0" smtClean="0">
              <a:solidFill>
                <a:srgbClr val="133573"/>
              </a:solidFill>
            </a:endParaRPr>
          </a:p>
          <a:p>
            <a:r>
              <a:rPr lang="es-CL" sz="2400" i="1" dirty="0">
                <a:solidFill>
                  <a:srgbClr val="133573"/>
                </a:solidFill>
              </a:rPr>
              <a:t>	</a:t>
            </a:r>
            <a:r>
              <a:rPr lang="es-CL" sz="2400" i="1" dirty="0" smtClean="0">
                <a:solidFill>
                  <a:srgbClr val="133573"/>
                </a:solidFill>
              </a:rPr>
              <a:t>						</a:t>
            </a:r>
            <a:r>
              <a:rPr lang="es-CL" sz="1600" i="1" dirty="0" smtClean="0">
                <a:solidFill>
                  <a:srgbClr val="133573"/>
                </a:solidFill>
              </a:rPr>
              <a:t>(</a:t>
            </a:r>
            <a:r>
              <a:rPr lang="es-CL" sz="1600" i="1" dirty="0">
                <a:solidFill>
                  <a:srgbClr val="133573"/>
                </a:solidFill>
              </a:rPr>
              <a:t>Jackson </a:t>
            </a:r>
            <a:r>
              <a:rPr lang="es-CL" sz="1600" i="1" dirty="0" err="1">
                <a:solidFill>
                  <a:srgbClr val="133573"/>
                </a:solidFill>
              </a:rPr>
              <a:t>Katz</a:t>
            </a:r>
            <a:r>
              <a:rPr lang="es-CL" sz="1600" i="1" dirty="0">
                <a:solidFill>
                  <a:srgbClr val="133573"/>
                </a:solidFill>
              </a:rPr>
              <a:t>, activista estadounidense</a:t>
            </a:r>
            <a:r>
              <a:rPr lang="es-CL" sz="1600" i="1" dirty="0" smtClean="0">
                <a:solidFill>
                  <a:srgbClr val="133573"/>
                </a:solidFill>
              </a:rPr>
              <a:t>).</a:t>
            </a:r>
          </a:p>
          <a:p>
            <a:endParaRPr lang="es-CL" sz="2400" i="1" dirty="0" smtClean="0">
              <a:solidFill>
                <a:srgbClr val="133573"/>
              </a:solidFill>
            </a:endParaRPr>
          </a:p>
          <a:p>
            <a:endParaRPr lang="es-CL" sz="2400" b="0" i="1" dirty="0">
              <a:solidFill>
                <a:srgbClr val="133573"/>
              </a:solidFill>
              <a:effectLst/>
            </a:endParaRPr>
          </a:p>
          <a:p>
            <a:endParaRPr lang="es-CL" sz="2400" b="0" i="1" dirty="0">
              <a:solidFill>
                <a:srgbClr val="133573"/>
              </a:solidFill>
              <a:effectLst/>
            </a:endParaRPr>
          </a:p>
          <a:p>
            <a:r>
              <a:rPr lang="es-CL" sz="2400" dirty="0" smtClean="0">
                <a:solidFill>
                  <a:srgbClr val="133573"/>
                </a:solidFill>
              </a:rPr>
              <a:t>¿No </a:t>
            </a:r>
            <a:r>
              <a:rPr lang="es-CL" sz="2400" dirty="0">
                <a:solidFill>
                  <a:srgbClr val="133573"/>
                </a:solidFill>
              </a:rPr>
              <a:t>es </a:t>
            </a:r>
            <a:r>
              <a:rPr lang="es-CL" sz="2400" dirty="0" smtClean="0">
                <a:solidFill>
                  <a:srgbClr val="133573"/>
                </a:solidFill>
              </a:rPr>
              <a:t>el </a:t>
            </a:r>
            <a:r>
              <a:rPr lang="es-CL" sz="2400" dirty="0">
                <a:solidFill>
                  <a:srgbClr val="133573"/>
                </a:solidFill>
              </a:rPr>
              <a:t>silencio una forma de consentimiento y complicidad? </a:t>
            </a:r>
            <a:endParaRPr lang="es-CL" sz="2400" dirty="0">
              <a:solidFill>
                <a:srgbClr val="133573"/>
              </a:solidFill>
            </a:endParaRPr>
          </a:p>
          <a:p>
            <a:endParaRPr lang="es-CL" sz="2400" dirty="0" smtClean="0">
              <a:solidFill>
                <a:srgbClr val="133573"/>
              </a:solidFill>
            </a:endParaRPr>
          </a:p>
          <a:p>
            <a:r>
              <a:rPr lang="es-CL" sz="2400" dirty="0" smtClean="0">
                <a:solidFill>
                  <a:srgbClr val="133573"/>
                </a:solidFill>
              </a:rPr>
              <a:t>¿Cómo es el perpetrador típico?</a:t>
            </a:r>
            <a:endParaRPr lang="es-CL" sz="2400" b="0" i="0" dirty="0">
              <a:solidFill>
                <a:srgbClr val="13357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43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133573"/>
                </a:solidFill>
              </a:rPr>
              <a:t>Invisibilización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9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4230" y="1190844"/>
            <a:ext cx="81008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400" dirty="0" smtClean="0">
              <a:solidFill>
                <a:srgbClr val="133573"/>
              </a:solidFill>
            </a:endParaRPr>
          </a:p>
          <a:p>
            <a:endParaRPr lang="es-CL" sz="2400" dirty="0">
              <a:solidFill>
                <a:srgbClr val="133573"/>
              </a:solidFill>
            </a:endParaRPr>
          </a:p>
          <a:p>
            <a:r>
              <a:rPr lang="es-CL" sz="2400" dirty="0" smtClean="0">
                <a:solidFill>
                  <a:srgbClr val="133573"/>
                </a:solidFill>
              </a:rPr>
              <a:t>Necesitamos responsabilizarnos en ser </a:t>
            </a:r>
            <a:r>
              <a:rPr lang="es-CL" sz="2400" dirty="0">
                <a:solidFill>
                  <a:srgbClr val="133573"/>
                </a:solidFill>
              </a:rPr>
              <a:t>líderes en la materia, porque cuando alguien habla en una cultura de pares y desafía e interrumpe, él o ella está siendo </a:t>
            </a:r>
            <a:r>
              <a:rPr lang="es-CL" sz="2400" dirty="0" smtClean="0">
                <a:solidFill>
                  <a:srgbClr val="133573"/>
                </a:solidFill>
              </a:rPr>
              <a:t>líder!!</a:t>
            </a:r>
          </a:p>
          <a:p>
            <a:r>
              <a:rPr lang="es-CL" sz="4000" i="1" dirty="0" smtClean="0">
                <a:solidFill>
                  <a:srgbClr val="133573"/>
                </a:solidFill>
                <a:latin typeface="Ink Free" panose="03080402000500000000" pitchFamily="66" charset="0"/>
              </a:rPr>
              <a:t> </a:t>
            </a:r>
            <a:r>
              <a:rPr lang="es-CL" sz="4000" i="1" dirty="0">
                <a:solidFill>
                  <a:srgbClr val="FF0000"/>
                </a:solidFill>
                <a:latin typeface="Ink Free" panose="03080402000500000000" pitchFamily="66" charset="0"/>
              </a:rPr>
              <a:t>¿</a:t>
            </a:r>
            <a:r>
              <a:rPr lang="es-CL" sz="4000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verdad?</a:t>
            </a:r>
          </a:p>
          <a:p>
            <a:endParaRPr lang="es-CL" sz="2400" dirty="0">
              <a:solidFill>
                <a:srgbClr val="133573"/>
              </a:solidFill>
            </a:endParaRPr>
          </a:p>
          <a:p>
            <a:r>
              <a:rPr lang="es-CL" sz="2400" dirty="0">
                <a:solidFill>
                  <a:srgbClr val="133573"/>
                </a:solidFill>
              </a:rPr>
              <a:t>L</a:t>
            </a:r>
            <a:r>
              <a:rPr lang="es-CL" sz="2400" dirty="0" smtClean="0">
                <a:solidFill>
                  <a:srgbClr val="133573"/>
                </a:solidFill>
              </a:rPr>
              <a:t>íderes en </a:t>
            </a:r>
            <a:r>
              <a:rPr lang="es-CL" sz="2400" dirty="0">
                <a:solidFill>
                  <a:srgbClr val="133573"/>
                </a:solidFill>
              </a:rPr>
              <a:t>una escala </a:t>
            </a:r>
            <a:r>
              <a:rPr lang="es-CL" sz="2400" dirty="0" smtClean="0">
                <a:solidFill>
                  <a:srgbClr val="133573"/>
                </a:solidFill>
              </a:rPr>
              <a:t>grande.</a:t>
            </a:r>
          </a:p>
          <a:p>
            <a:r>
              <a:rPr lang="es-CL" sz="2400" dirty="0" smtClean="0">
                <a:solidFill>
                  <a:srgbClr val="133573"/>
                </a:solidFill>
              </a:rPr>
              <a:t>Líderes con </a:t>
            </a:r>
            <a:r>
              <a:rPr lang="es-CL" sz="2400" dirty="0">
                <a:solidFill>
                  <a:srgbClr val="133573"/>
                </a:solidFill>
              </a:rPr>
              <a:t>poder </a:t>
            </a:r>
            <a:r>
              <a:rPr lang="es-CL" sz="2400" dirty="0" smtClean="0">
                <a:solidFill>
                  <a:srgbClr val="133573"/>
                </a:solidFill>
              </a:rPr>
              <a:t>para </a:t>
            </a:r>
            <a:r>
              <a:rPr lang="es-CL" sz="2400" dirty="0">
                <a:solidFill>
                  <a:srgbClr val="133573"/>
                </a:solidFill>
              </a:rPr>
              <a:t>dar prioridad a estas </a:t>
            </a:r>
            <a:r>
              <a:rPr lang="es-CL" sz="2400" dirty="0" smtClean="0">
                <a:solidFill>
                  <a:srgbClr val="133573"/>
                </a:solidFill>
              </a:rPr>
              <a:t>cuestiones.</a:t>
            </a:r>
          </a:p>
          <a:p>
            <a:endParaRPr lang="es-CL" sz="2400" dirty="0">
              <a:solidFill>
                <a:srgbClr val="133573"/>
              </a:solidFill>
            </a:endParaRPr>
          </a:p>
          <a:p>
            <a:r>
              <a:rPr lang="es-CL" sz="2400" dirty="0" smtClean="0">
                <a:solidFill>
                  <a:srgbClr val="133573"/>
                </a:solidFill>
              </a:rPr>
              <a:t> </a:t>
            </a:r>
            <a:r>
              <a:rPr lang="es-CL" sz="4000" i="1" dirty="0">
                <a:solidFill>
                  <a:srgbClr val="FF0000"/>
                </a:solidFill>
                <a:latin typeface="Ink Free" panose="03080402000500000000" pitchFamily="66" charset="0"/>
              </a:rPr>
              <a:t>¿los hay? </a:t>
            </a:r>
            <a:endParaRPr lang="es-CL" sz="4000" i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¿</a:t>
            </a:r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Como lo hacemos?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2380350" y="2049814"/>
            <a:ext cx="4648200" cy="65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6853" y="1750011"/>
            <a:ext cx="9381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Con coraje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Fuerza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Integridad moral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Romper </a:t>
            </a:r>
            <a:r>
              <a:rPr lang="es-CL" sz="3600" b="1" dirty="0">
                <a:solidFill>
                  <a:srgbClr val="133573"/>
                </a:solidFill>
              </a:rPr>
              <a:t>nuestro silencio </a:t>
            </a:r>
            <a:endParaRPr lang="es-CL" sz="3600" b="1" dirty="0" smtClean="0">
              <a:solidFill>
                <a:srgbClr val="133573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NO cómplice 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s-CL" sz="3600" b="1" dirty="0" smtClean="0">
                <a:solidFill>
                  <a:srgbClr val="133573"/>
                </a:solidFill>
              </a:rPr>
              <a:t>Desafiarse </a:t>
            </a:r>
            <a:r>
              <a:rPr lang="es-CL" sz="3600" b="1" dirty="0">
                <a:solidFill>
                  <a:srgbClr val="133573"/>
                </a:solidFill>
              </a:rPr>
              <a:t>unos a otros </a:t>
            </a:r>
            <a:endParaRPr lang="es-CL" sz="3600" b="1" dirty="0" smtClean="0">
              <a:solidFill>
                <a:srgbClr val="133573"/>
              </a:solidFill>
            </a:endParaRPr>
          </a:p>
          <a:p>
            <a:pPr lvl="0"/>
            <a:endParaRPr lang="es-CL" sz="3600" b="1" dirty="0" smtClean="0">
              <a:solidFill>
                <a:srgbClr val="133573"/>
              </a:solidFill>
              <a:latin typeface="Ink Free" panose="03080402000500000000" pitchFamily="66" charset="0"/>
            </a:endParaRPr>
          </a:p>
          <a:p>
            <a:pPr lvl="0"/>
            <a:r>
              <a:rPr lang="es-CL" sz="36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…..</a:t>
            </a:r>
            <a:r>
              <a:rPr lang="es-CL" sz="36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y </a:t>
            </a:r>
            <a:r>
              <a:rPr lang="es-CL" sz="3600" dirty="0">
                <a:solidFill>
                  <a:srgbClr val="FF0000"/>
                </a:solidFill>
                <a:latin typeface="Ink Free" panose="03080402000500000000" pitchFamily="66" charset="0"/>
              </a:rPr>
              <a:t>estar con las mujeres y no </a:t>
            </a:r>
            <a:r>
              <a:rPr lang="es-CL" sz="36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contra ellas</a:t>
            </a:r>
            <a:r>
              <a:rPr lang="es-CL" sz="3600" dirty="0">
                <a:solidFill>
                  <a:srgbClr val="FF0000"/>
                </a:solidFill>
                <a:latin typeface="Ink Free" panose="03080402000500000000" pitchFamily="66" charset="0"/>
              </a:rPr>
              <a:t>.</a:t>
            </a:r>
            <a:endParaRPr lang="es-CL" sz="36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0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269E6CE5-8522-B847-8FED-6BDE3E2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234" y="2220831"/>
            <a:ext cx="63356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5400" b="1" u="none" dirty="0" smtClean="0">
                <a:solidFill>
                  <a:srgbClr val="133573"/>
                </a:solidFill>
                <a:latin typeface="Calibri"/>
                <a:cs typeface="Calibri"/>
              </a:rPr>
              <a:t>Protocolo ante denuncias de acoso y/o abuso sexual.</a:t>
            </a:r>
            <a:endParaRPr lang="es-ES" sz="5400" b="1" u="none" dirty="0">
              <a:solidFill>
                <a:srgbClr val="133573"/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4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0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269E6CE5-8522-B847-8FED-6BDE3E2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34" y="2551837"/>
            <a:ext cx="72405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5400" b="1" u="none" dirty="0" smtClean="0">
                <a:solidFill>
                  <a:srgbClr val="133573"/>
                </a:solidFill>
                <a:latin typeface="Calibri"/>
                <a:cs typeface="Calibri"/>
              </a:rPr>
              <a:t>COMISIÓN DE GÉNERO</a:t>
            </a:r>
          </a:p>
          <a:p>
            <a:pPr eaLnBrk="1" hangingPunct="1"/>
            <a:r>
              <a:rPr lang="es-ES" sz="5400" b="1" u="none" dirty="0" smtClean="0">
                <a:solidFill>
                  <a:srgbClr val="133573"/>
                </a:solidFill>
                <a:latin typeface="Calibri"/>
                <a:cs typeface="Calibri"/>
              </a:rPr>
              <a:t>BOMBEROS DE CHILE</a:t>
            </a:r>
            <a:endParaRPr lang="es-ES" sz="5400" b="1" u="none" dirty="0">
              <a:solidFill>
                <a:srgbClr val="133573"/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2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DAA79D6-0F1D-FF4A-9BEE-167D7036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4207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L" sz="3600" b="1" u="none" dirty="0" smtClean="0">
                <a:solidFill>
                  <a:srgbClr val="133573"/>
                </a:solidFill>
                <a:latin typeface="Calibri"/>
                <a:cs typeface="Calibri"/>
              </a:rPr>
              <a:t>"Construyamos </a:t>
            </a:r>
            <a:r>
              <a:rPr lang="es-CL" sz="3600" b="1" u="none" dirty="0">
                <a:solidFill>
                  <a:srgbClr val="133573"/>
                </a:solidFill>
                <a:latin typeface="Calibri"/>
                <a:cs typeface="Calibri"/>
              </a:rPr>
              <a:t>espacios seguros y libres de Violencia" </a:t>
            </a:r>
            <a:endParaRPr lang="es-CL" sz="3600" b="1" u="none" dirty="0" smtClean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endParaRPr lang="es-CL" sz="3600" b="1" u="none" dirty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endParaRPr lang="es-CL" sz="3600" b="1" u="none" dirty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s-ES" sz="2800" b="1" u="none" dirty="0" smtClean="0">
                <a:solidFill>
                  <a:srgbClr val="133573"/>
                </a:solidFill>
                <a:latin typeface="Calibri"/>
                <a:cs typeface="Calibri"/>
              </a:rPr>
              <a:t>							Bombero Voluntario</a:t>
            </a:r>
          </a:p>
          <a:p>
            <a:pPr algn="ctr" eaLnBrk="1" hangingPunct="1"/>
            <a:r>
              <a:rPr lang="es-ES" sz="2800" b="1" u="none" dirty="0" smtClean="0">
                <a:solidFill>
                  <a:srgbClr val="133573"/>
                </a:solidFill>
                <a:latin typeface="Calibri"/>
                <a:cs typeface="Calibri"/>
              </a:rPr>
              <a:t>							Karen Pavez Elizalde</a:t>
            </a:r>
            <a:endParaRPr lang="es-ES" sz="2800" b="1" u="none" dirty="0">
              <a:solidFill>
                <a:srgbClr val="133573"/>
              </a:solidFill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Considerando: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31065" y="1623500"/>
            <a:ext cx="7431110" cy="4440994"/>
          </a:xfrm>
        </p:spPr>
        <p:txBody>
          <a:bodyPr>
            <a:normAutofit lnSpcReduction="1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Acoso y abuso sexual ha comenzado a visibilizarse en las instituciones bomberiles.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herramientas estatutarias y reglamentarias.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Búsqueda de medidas de prevención, atención de víctimas, desarrollo de acciones para la completa erradicación.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vulneración de los derechos y la dignidad de los </a:t>
            </a:r>
            <a:r>
              <a:rPr lang="es-CL" b="1" dirty="0" err="1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bomber@s</a:t>
            </a: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perturban el clima organizacional e impiden el desarrollo profesional pleno. </a:t>
            </a: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Considerando: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60231" y="2279500"/>
            <a:ext cx="7431110" cy="4440994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Construcción de espacios respetuosos, igualitarios y garantes de los derechos de cada uno de los integrantes de la Institución.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perjuicio de la autonomía de cada Cuerpo de Bomberos, se propone la aplicación del protocolo.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0" indent="-571500" eaLnBrk="1" hangingPunct="1">
              <a:buFont typeface="+mj-lt"/>
              <a:buAutoNum type="romanUcPeriod"/>
            </a:pPr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OBJETIVOS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701899" y="1662399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09092" y="1428783"/>
            <a:ext cx="8010659" cy="501395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CL" dirty="0">
                <a:solidFill>
                  <a:srgbClr val="133573"/>
                </a:solidFill>
              </a:rPr>
              <a:t>Establecer un procedimiento de actuación ante denuncias de acoso y/o abuso sexual, de carácter común para los Cuerpos de Bomberos que acuerden, en atención a lo dispuesto en su normativa interna, adherirse a éste, con la finalidad de resguardar el derecho, la integridad y dignidad de las personas, y particularmente de las bomberas y brigadieres, que sirven en los Cuerpos de Bomberos, para que puedan cumplir sus funciones en un ambiente libre de acoso y abuso, donde sean respetadas y tratadas de manera digna.</a:t>
            </a:r>
            <a:endParaRPr lang="es-CL" dirty="0" smtClean="0">
              <a:solidFill>
                <a:srgbClr val="133573"/>
              </a:solidFill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0" indent="-571500" eaLnBrk="1" hangingPunct="1">
              <a:buFont typeface="+mj-lt"/>
              <a:buAutoNum type="romanUcPeriod"/>
            </a:pPr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OBJETIVOS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701899" y="1662399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09092" y="1428783"/>
            <a:ext cx="8010659" cy="501395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OBJETIVOS ESPECÍFICOS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s-CL" dirty="0" smtClean="0">
                <a:solidFill>
                  <a:srgbClr val="133573"/>
                </a:solidFill>
              </a:rPr>
              <a:t>Establecer </a:t>
            </a:r>
            <a:r>
              <a:rPr lang="es-CL" dirty="0">
                <a:solidFill>
                  <a:srgbClr val="133573"/>
                </a:solidFill>
              </a:rPr>
              <a:t>un proceso formal para recibir, derivar y acompañar denuncias de acoso y/o abuso sexual con eficiencia, objetividad, celeridad y con la reserva necesaria para proteger a la víctima o las víctimas, junto con sancionar al o los responsables. </a:t>
            </a:r>
            <a:endParaRPr lang="es-CL" dirty="0" smtClean="0">
              <a:solidFill>
                <a:srgbClr val="133573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dirty="0" smtClean="0">
              <a:solidFill>
                <a:srgbClr val="133573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s-CL" dirty="0" smtClean="0">
                <a:solidFill>
                  <a:srgbClr val="133573"/>
                </a:solidFill>
              </a:rPr>
              <a:t>Facilitar </a:t>
            </a:r>
            <a:r>
              <a:rPr lang="es-CL" dirty="0">
                <a:solidFill>
                  <a:srgbClr val="133573"/>
                </a:solidFill>
              </a:rPr>
              <a:t>las medidas de protección necesarias tanto psicológicas como médicas a la o las victimas durante y luego de finalizado el procedimiento.</a:t>
            </a:r>
            <a:endParaRPr lang="es-CL" b="1" dirty="0">
              <a:solidFill>
                <a:srgbClr val="1335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43" y="137458"/>
            <a:ext cx="3809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II. PRINCIPIOS ORIENTADORES 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60230" y="1348096"/>
            <a:ext cx="8228499" cy="5372398"/>
          </a:xfrm>
        </p:spPr>
        <p:txBody>
          <a:bodyPr>
            <a:normAutofit lnSpcReduction="10000"/>
          </a:bodyPr>
          <a:lstStyle/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 y protección de la víctima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s-CL" sz="1800" b="1" i="1" dirty="0" smtClean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Prudencia y discreción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Tramitación expedita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</a:t>
            </a:r>
            <a:r>
              <a:rPr lang="es-CL" sz="1800" b="1" i="1" dirty="0" smtClean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Diligencia y sin burocratización del proceso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Colaboración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 y asistencia a las víctimas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800" b="1" i="1" dirty="0" smtClean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Cobertura de necesidades emocionales y de salud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Imparcialidad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</a:t>
            </a:r>
            <a:r>
              <a:rPr lang="es-CL" sz="1800" b="1" i="1" dirty="0" smtClean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Juicios objetivos y fundados=justicia y equidad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Debido proceso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L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800" b="1" i="1" dirty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R</a:t>
            </a:r>
            <a:r>
              <a:rPr lang="es-CL" sz="1800" b="1" i="1" dirty="0" smtClean="0">
                <a:solidFill>
                  <a:srgbClr val="FF0000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acional y justo= derechos y garantía de escucha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 smtClean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III. DEFINICIONES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34390" y="1533759"/>
            <a:ext cx="7431110" cy="5034466"/>
          </a:xfrm>
        </p:spPr>
        <p:txBody>
          <a:bodyPr>
            <a:normAutofit/>
          </a:bodyPr>
          <a:lstStyle/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ACOSO SEXUAL</a:t>
            </a:r>
            <a:endParaRPr lang="es-C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L" sz="2000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El que una persona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realice en forma indebida, por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cualquier medio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, requerimientos de carácter sexual, no consentidos por quien los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	recibe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y que amenacen o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perjudiquen su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integridad o su situación personal o bomberil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ABUSO SEXUAL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sz="2000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 Cualquier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acto de significación sexual y de relevancia realizado mediante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contacto corporal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 la víctima, o que haya afectado los genitales, el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ano o la boca de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la víctima, aun cuando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no hubiese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contacto corporal con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ella.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" y="141663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Considerando: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60231" y="1633824"/>
            <a:ext cx="7431110" cy="5086670"/>
          </a:xfrm>
        </p:spPr>
        <p:txBody>
          <a:bodyPr>
            <a:normAutofit fontScale="92500" lnSpcReduction="10000"/>
          </a:bodyPr>
          <a:lstStyle/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OTRAS FORMAS DE ABUSO O </a:t>
            </a: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ACOSO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>
              <a:solidFill>
                <a:srgbClr val="0D2756"/>
              </a:solidFill>
              <a:latin typeface="Sitka Banner" panose="02000505000000020004" pitchFamily="2" charset="0"/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Conductas que constituyen agresión u hostigamiento reiterado,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ejercida por un Bombero, Oficial General o de Compañía o por uno o más Bomberos, en contra de otro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u otros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integrantes de la Institución por cualquier medio, y que tenga como resultado para la o las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personas afectadas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, su menoscabo, maltrato o humillación, o bien que amenace o perjudique su situación personal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o bomberil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al interior de los cuarteles o en alguna dependencia del respectivo Cuerpo de Bomberos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>
              <a:solidFill>
                <a:srgbClr val="0D2756"/>
              </a:solidFill>
              <a:latin typeface="Sitka Banner" panose="02000505000000020004" pitchFamily="2" charset="0"/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El acoso, que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también puede ser de carácter psicológico,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hace referencia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 conductas negativas continuadas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que son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dirigidas contra uno o varios Bomberos, realizadas por uno o más Bomberos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u Oficiales 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Generales o </a:t>
            </a:r>
            <a:r>
              <a:rPr lang="es-CL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de Compañía</a:t>
            </a:r>
            <a:r>
              <a:rPr lang="es-CL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. </a:t>
            </a:r>
            <a:endParaRPr lang="es-CL" b="1" dirty="0" smtClean="0">
              <a:solidFill>
                <a:srgbClr val="0D2756"/>
              </a:solidFill>
              <a:latin typeface="Sitka Banner" panose="02000505000000020004" pitchFamily="2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547" y="200511"/>
            <a:ext cx="3809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IV. ÁMBITO DE APLICACIÓN 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60231" y="2293612"/>
            <a:ext cx="7431110" cy="5034466"/>
          </a:xfrm>
        </p:spPr>
        <p:txBody>
          <a:bodyPr>
            <a:normAutofit/>
          </a:bodyPr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7" y="2090698"/>
            <a:ext cx="4286848" cy="2095792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7" y="4209423"/>
            <a:ext cx="4896533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III. DEFINICIONES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34390" y="1533759"/>
            <a:ext cx="7431110" cy="5034466"/>
          </a:xfrm>
        </p:spPr>
        <p:txBody>
          <a:bodyPr>
            <a:normAutofit/>
          </a:bodyPr>
          <a:lstStyle/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ACOSO SEXUAL</a:t>
            </a:r>
            <a:endParaRPr lang="es-C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L" sz="2000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El que una persona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realice en forma indebida, por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cualquier medio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, requerimientos de carácter sexual, no consentidos por quien los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	recibe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y que amenacen o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perjudiquen su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integridad o su situación personal o bomberil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pP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ABUSO SEXUAL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sz="2000" b="1" dirty="0" smtClean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  Cualquier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acto de significación sexual y de relevancia realizado mediante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contacto corporal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 la víctima, o que haya afectado los genitales, el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ano o la boca de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la víctima, aun cuando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no hubiese </a:t>
            </a:r>
            <a:r>
              <a:rPr lang="es-CL" sz="2000" b="1" dirty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contacto corporal con </a:t>
            </a:r>
            <a:r>
              <a:rPr lang="es-CL" sz="2000" b="1" dirty="0" smtClean="0">
                <a:solidFill>
                  <a:srgbClr val="0D2756"/>
                </a:solidFill>
                <a:latin typeface="Sitka Banner" panose="02000505000000020004" pitchFamily="2" charset="0"/>
                <a:cs typeface="Calibri" panose="020F0502020204030204" pitchFamily="34" charset="0"/>
              </a:rPr>
              <a:t>ella.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80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IV. PROCEDIMIENTO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34390" y="1533759"/>
            <a:ext cx="7431110" cy="5034466"/>
          </a:xfrm>
        </p:spPr>
        <p:txBody>
          <a:bodyPr>
            <a:normAutofit/>
          </a:bodyPr>
          <a:lstStyle/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sz="3200" dirty="0" smtClean="0">
                <a:solidFill>
                  <a:srgbClr val="0D2756"/>
                </a:solidFill>
              </a:rPr>
              <a:t>Denuncia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3200" dirty="0" smtClean="0">
              <a:solidFill>
                <a:srgbClr val="0D2756"/>
              </a:solidFill>
            </a:endParaRPr>
          </a:p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sz="3200" dirty="0" smtClean="0">
                <a:solidFill>
                  <a:srgbClr val="0D2756"/>
                </a:solidFill>
              </a:rPr>
              <a:t>Investigación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3200" dirty="0" smtClean="0">
              <a:solidFill>
                <a:srgbClr val="0D2756"/>
              </a:solidFill>
            </a:endParaRPr>
          </a:p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sz="3200" dirty="0" smtClean="0">
                <a:solidFill>
                  <a:srgbClr val="0D2756"/>
                </a:solidFill>
              </a:rPr>
              <a:t>Resolución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3200" dirty="0" smtClean="0">
              <a:solidFill>
                <a:srgbClr val="0D2756"/>
              </a:solidFill>
            </a:endParaRPr>
          </a:p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sz="3200" dirty="0">
                <a:solidFill>
                  <a:srgbClr val="0D2756"/>
                </a:solidFill>
              </a:rPr>
              <a:t>A</a:t>
            </a:r>
            <a:r>
              <a:rPr lang="es-CL" sz="3200" dirty="0" smtClean="0">
                <a:solidFill>
                  <a:srgbClr val="0D2756"/>
                </a:solidFill>
              </a:rPr>
              <a:t>poyo </a:t>
            </a:r>
            <a:r>
              <a:rPr lang="es-CL" sz="3200" dirty="0">
                <a:solidFill>
                  <a:srgbClr val="0D2756"/>
                </a:solidFill>
              </a:rPr>
              <a:t>y </a:t>
            </a:r>
            <a:r>
              <a:rPr lang="es-CL" sz="3200" dirty="0" smtClean="0">
                <a:solidFill>
                  <a:srgbClr val="0D2756"/>
                </a:solidFill>
              </a:rPr>
              <a:t>seguimiento</a:t>
            </a:r>
            <a:endParaRPr lang="es-CL" sz="3200" i="1" dirty="0">
              <a:solidFill>
                <a:srgbClr val="0D2756"/>
              </a:solidFill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452" y="1381476"/>
            <a:ext cx="2949178" cy="160020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CL" altLang="es-CL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s-CL" altLang="es-CL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s-CL" altLang="es-CL" sz="4000" b="1" i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s-CL" altLang="es-CL" sz="40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s-CL" altLang="es-CL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Primera bombera</a:t>
            </a:r>
            <a:br>
              <a:rPr lang="es-CL" altLang="es-CL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s-CL" altLang="es-CL" sz="4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Chilena</a:t>
            </a:r>
            <a:r>
              <a:rPr lang="es-CL" altLang="es-ES" sz="4000" b="1" i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s-CL" altLang="es-ES" sz="40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6993" y="1091565"/>
            <a:ext cx="4629150" cy="4873625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CL" sz="2200" dirty="0" smtClean="0">
              <a:solidFill>
                <a:prstClr val="black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CL" sz="2200" dirty="0">
              <a:solidFill>
                <a:srgbClr val="133573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CL" sz="2200" dirty="0" smtClean="0">
                <a:solidFill>
                  <a:srgbClr val="133573"/>
                </a:solidFill>
              </a:rPr>
              <a:t> </a:t>
            </a:r>
            <a:r>
              <a:rPr lang="es-CL" dirty="0">
                <a:solidFill>
                  <a:srgbClr val="133573"/>
                </a:solidFill>
              </a:rPr>
              <a:t>Bombera Insigne de Chile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CL" dirty="0">
                <a:solidFill>
                  <a:srgbClr val="133573"/>
                </a:solidFill>
              </a:rPr>
              <a:t> </a:t>
            </a:r>
            <a:r>
              <a:rPr lang="es-CL" b="1" dirty="0">
                <a:solidFill>
                  <a:srgbClr val="133573"/>
                </a:solidFill>
              </a:rPr>
              <a:t>DELFINA FONSECA MELO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CL" sz="2200" dirty="0">
                <a:solidFill>
                  <a:srgbClr val="133573"/>
                </a:solidFill>
              </a:rPr>
              <a:t>Tiene 91 años, nacida en la pequeña comuna </a:t>
            </a:r>
            <a:r>
              <a:rPr lang="es-CL" sz="2200" dirty="0" smtClean="0">
                <a:solidFill>
                  <a:srgbClr val="133573"/>
                </a:solidFill>
              </a:rPr>
              <a:t>del sur de Chile.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CL" sz="2200" dirty="0">
              <a:solidFill>
                <a:srgbClr val="133573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CL" sz="2200" dirty="0" smtClean="0">
              <a:solidFill>
                <a:srgbClr val="133573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CL" sz="2200" dirty="0">
                <a:solidFill>
                  <a:srgbClr val="133573"/>
                </a:solidFill>
              </a:rPr>
              <a:t/>
            </a:r>
            <a:br>
              <a:rPr lang="es-CL" sz="2200" dirty="0">
                <a:solidFill>
                  <a:srgbClr val="133573"/>
                </a:solidFill>
              </a:rPr>
            </a:br>
            <a:endParaRPr lang="es-CL" sz="2200" dirty="0">
              <a:solidFill>
                <a:srgbClr val="133573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b="1" i="1" dirty="0">
                <a:solidFill>
                  <a:srgbClr val="133573"/>
                </a:solidFill>
              </a:rPr>
              <a:t>Las primeras mujeres que abrieron camino en Chile</a:t>
            </a:r>
            <a:r>
              <a:rPr lang="es-ES" b="1" dirty="0">
                <a:solidFill>
                  <a:prstClr val="black"/>
                </a:solidFill>
              </a:rPr>
              <a:t> </a:t>
            </a:r>
            <a:endParaRPr lang="es-CL" sz="2200" dirty="0">
              <a:solidFill>
                <a:prstClr val="black"/>
              </a:solidFill>
            </a:endParaRP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Imagen 1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536961"/>
            <a:ext cx="2744787" cy="34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36835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5420" y="171176"/>
            <a:ext cx="7886700" cy="835862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D2756"/>
                </a:solidFill>
              </a:rPr>
              <a:t>DENUNCIA</a:t>
            </a:r>
            <a:endParaRPr lang="es-CL" dirty="0">
              <a:solidFill>
                <a:srgbClr val="0D2756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71618" y="2235047"/>
            <a:ext cx="7886700" cy="383234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rgbClr val="0D2756"/>
                </a:solidFill>
              </a:rPr>
              <a:t>Involucrados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rgbClr val="0D2756"/>
                </a:solidFill>
              </a:rPr>
              <a:t> Fechas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rgbClr val="0D2756"/>
                </a:solidFill>
              </a:rPr>
              <a:t>Lugares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rgbClr val="0D2756"/>
                </a:solidFill>
              </a:rPr>
              <a:t>Testigos y pruebas. </a:t>
            </a:r>
          </a:p>
          <a:p>
            <a:endParaRPr lang="es-CL" b="1" dirty="0" smtClean="0">
              <a:solidFill>
                <a:srgbClr val="0D2756"/>
              </a:solidFill>
            </a:endParaRPr>
          </a:p>
          <a:p>
            <a:endParaRPr lang="es-CL" b="1" dirty="0" smtClean="0">
              <a:solidFill>
                <a:srgbClr val="0D2756"/>
              </a:solidFill>
            </a:endParaRPr>
          </a:p>
          <a:p>
            <a:endParaRPr lang="es-CL" b="1" dirty="0">
              <a:solidFill>
                <a:srgbClr val="0D2756"/>
              </a:solidFill>
            </a:endParaRPr>
          </a:p>
        </p:txBody>
      </p:sp>
      <p:sp>
        <p:nvSpPr>
          <p:cNvPr id="5" name="Anillo 4"/>
          <p:cNvSpPr/>
          <p:nvPr/>
        </p:nvSpPr>
        <p:spPr>
          <a:xfrm>
            <a:off x="90152" y="1429175"/>
            <a:ext cx="4249963" cy="3683737"/>
          </a:xfrm>
          <a:prstGeom prst="donut">
            <a:avLst>
              <a:gd name="adj" fmla="val 862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Bisel 5"/>
          <p:cNvSpPr/>
          <p:nvPr/>
        </p:nvSpPr>
        <p:spPr>
          <a:xfrm>
            <a:off x="4591253" y="1591965"/>
            <a:ext cx="4209045" cy="35209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Entregada personalmente y/o vía electrónica </a:t>
            </a:r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Se </a:t>
            </a:r>
            <a:r>
              <a:rPr lang="es-CL" dirty="0"/>
              <a:t>mantendrá en reserva a terceros no involucrados.</a:t>
            </a:r>
          </a:p>
        </p:txBody>
      </p:sp>
    </p:spTree>
    <p:extLst>
      <p:ext uri="{BB962C8B-B14F-4D97-AF65-F5344CB8AC3E}">
        <p14:creationId xmlns:p14="http://schemas.microsoft.com/office/powerpoint/2010/main" val="20524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733253" cy="45719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D2756"/>
                </a:solidFill>
              </a:rPr>
              <a:t>INVESTIGACIÓN</a:t>
            </a:r>
            <a:endParaRPr lang="es-CL" dirty="0">
              <a:solidFill>
                <a:srgbClr val="0D275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6671" y="1168083"/>
            <a:ext cx="7547020" cy="4537258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Flecha derecha 3"/>
          <p:cNvSpPr/>
          <p:nvPr/>
        </p:nvSpPr>
        <p:spPr>
          <a:xfrm>
            <a:off x="2459182" y="2884865"/>
            <a:ext cx="540230" cy="3477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Proceso 4"/>
          <p:cNvSpPr/>
          <p:nvPr/>
        </p:nvSpPr>
        <p:spPr>
          <a:xfrm>
            <a:off x="296214" y="1996222"/>
            <a:ext cx="1803042" cy="32712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El investigador </a:t>
            </a:r>
            <a:r>
              <a:rPr lang="es-CL" dirty="0"/>
              <a:t>en </a:t>
            </a:r>
            <a:r>
              <a:rPr lang="es-CL" dirty="0" smtClean="0"/>
              <a:t>24 </a:t>
            </a:r>
            <a:r>
              <a:rPr lang="es-CL" dirty="0"/>
              <a:t>horas </a:t>
            </a:r>
            <a:r>
              <a:rPr lang="es-CL" dirty="0" smtClean="0"/>
              <a:t>notificará </a:t>
            </a:r>
            <a:r>
              <a:rPr lang="es-CL" dirty="0"/>
              <a:t>al denunciante y denunciado del inicio de una Investigación en su contra.</a:t>
            </a:r>
          </a:p>
        </p:txBody>
      </p:sp>
      <p:sp>
        <p:nvSpPr>
          <p:cNvPr id="6" name="Proceso 5"/>
          <p:cNvSpPr/>
          <p:nvPr/>
        </p:nvSpPr>
        <p:spPr>
          <a:xfrm>
            <a:off x="3229693" y="1996222"/>
            <a:ext cx="1815856" cy="32712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 días para emanar INFORME</a:t>
            </a:r>
          </a:p>
        </p:txBody>
      </p:sp>
      <p:sp>
        <p:nvSpPr>
          <p:cNvPr id="11" name="Proceso 10"/>
          <p:cNvSpPr/>
          <p:nvPr/>
        </p:nvSpPr>
        <p:spPr>
          <a:xfrm>
            <a:off x="6188821" y="1996223"/>
            <a:ext cx="1924870" cy="32712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 días      Organismo disciplinario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347070" y="2841059"/>
            <a:ext cx="540230" cy="3477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80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5558253" y="1906250"/>
            <a:ext cx="2191018" cy="26915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S</a:t>
            </a:r>
            <a:r>
              <a:rPr lang="es-CL" sz="2400" dirty="0" smtClean="0"/>
              <a:t>anciones </a:t>
            </a:r>
            <a:r>
              <a:rPr lang="es-CL" sz="2400" dirty="0"/>
              <a:t>establecidas en los Estatutos y Reglamentos Generales. </a:t>
            </a:r>
            <a:endParaRPr lang="es-CL" sz="24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51630" y="267164"/>
            <a:ext cx="7772400" cy="920964"/>
          </a:xfrm>
        </p:spPr>
        <p:txBody>
          <a:bodyPr/>
          <a:lstStyle/>
          <a:p>
            <a:r>
              <a:rPr lang="es-CL" dirty="0" smtClean="0">
                <a:solidFill>
                  <a:srgbClr val="0D2756"/>
                </a:solidFill>
              </a:rPr>
              <a:t>RESOLUCIÓN</a:t>
            </a:r>
            <a:endParaRPr lang="es-CL" dirty="0">
              <a:solidFill>
                <a:srgbClr val="0D2756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52848" y="5473763"/>
            <a:ext cx="6858000" cy="165576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1" name="Proceso 10"/>
          <p:cNvSpPr/>
          <p:nvPr/>
        </p:nvSpPr>
        <p:spPr>
          <a:xfrm>
            <a:off x="1052848" y="1930360"/>
            <a:ext cx="2326246" cy="26915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O</a:t>
            </a:r>
            <a:r>
              <a:rPr lang="es-CL" sz="2400" dirty="0" smtClean="0"/>
              <a:t>rganismos </a:t>
            </a:r>
            <a:r>
              <a:rPr lang="es-CL" sz="2400" dirty="0"/>
              <a:t>disciplinarios del Cuerpo de Bomberos</a:t>
            </a:r>
            <a:endParaRPr lang="es-CL" sz="2400" dirty="0"/>
          </a:p>
        </p:txBody>
      </p:sp>
      <p:sp>
        <p:nvSpPr>
          <p:cNvPr id="12" name="Flecha derecha 11"/>
          <p:cNvSpPr/>
          <p:nvPr/>
        </p:nvSpPr>
        <p:spPr>
          <a:xfrm>
            <a:off x="3799268" y="2949262"/>
            <a:ext cx="1609859" cy="87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APLICARAN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5558253" y="1906250"/>
            <a:ext cx="2191018" cy="26915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Instancias de apoyo</a:t>
            </a:r>
            <a:r>
              <a:rPr lang="es-CL" sz="2400" dirty="0"/>
              <a:t>, ya sean públicas o privadas de asesoría médica y psicológica. </a:t>
            </a:r>
            <a:endParaRPr lang="es-CL" sz="24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51630" y="267164"/>
            <a:ext cx="7772400" cy="920964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D2756"/>
                </a:solidFill>
              </a:rPr>
              <a:t>APOYO Y SEGUIMIENTO </a:t>
            </a:r>
            <a:endParaRPr lang="es-CL" sz="4400" dirty="0">
              <a:solidFill>
                <a:srgbClr val="0D2756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52848" y="4987512"/>
            <a:ext cx="6858000" cy="165576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1" name="Proceso 10"/>
          <p:cNvSpPr/>
          <p:nvPr/>
        </p:nvSpPr>
        <p:spPr>
          <a:xfrm>
            <a:off x="1052848" y="1930360"/>
            <a:ext cx="2326246" cy="26915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Protección permanente</a:t>
            </a:r>
            <a:endParaRPr lang="es-CL" sz="2400" dirty="0"/>
          </a:p>
        </p:txBody>
      </p:sp>
      <p:sp>
        <p:nvSpPr>
          <p:cNvPr id="12" name="Flecha derecha 11"/>
          <p:cNvSpPr/>
          <p:nvPr/>
        </p:nvSpPr>
        <p:spPr>
          <a:xfrm>
            <a:off x="3799268" y="2949262"/>
            <a:ext cx="1609859" cy="87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GENERAR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72" y="137458"/>
            <a:ext cx="3809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V</a:t>
            </a:r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. OTROS ASPECTOS A CONSIDERAR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34390" y="1533759"/>
            <a:ext cx="7431110" cy="5034466"/>
          </a:xfrm>
        </p:spPr>
        <p:txBody>
          <a:bodyPr>
            <a:normAutofit fontScale="92500" lnSpcReduction="20000"/>
          </a:bodyPr>
          <a:lstStyle/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Denuncia al Ministerio </a:t>
            </a: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Prohibición </a:t>
            </a:r>
            <a:r>
              <a:rPr lang="es-CL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represalias. </a:t>
            </a: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Entorpecimiento </a:t>
            </a:r>
            <a:r>
              <a:rPr lang="es-CL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proceso de </a:t>
            </a: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Encubrimiento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Obligación de denunciar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Testigo presencial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 de trabajadores de los Cuerpos de Bomberos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 respecto de las Brigadas Juveniles. 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Denuncia por parte de los Cuerpos de Bomberos ante el Ministerio Público.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lang="es-CL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72" y="137458"/>
            <a:ext cx="3809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b="1" u="none" dirty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V</a:t>
            </a:r>
            <a:r>
              <a:rPr lang="es-ES" sz="2800" b="1" u="none" dirty="0" smtClean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. OTROS ASPECTOS A CONSIDERAR</a:t>
            </a:r>
            <a:endParaRPr lang="es-ES" sz="2800" b="1" u="none" dirty="0">
              <a:solidFill>
                <a:schemeClr val="bg1">
                  <a:alpha val="63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631065" y="1541733"/>
            <a:ext cx="7289442" cy="4522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34390" y="1221989"/>
            <a:ext cx="7431110" cy="5346236"/>
          </a:xfrm>
        </p:spPr>
        <p:txBody>
          <a:bodyPr>
            <a:normAutofit/>
          </a:bodyPr>
          <a:lstStyle/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Prevención, sensibilización y capacitación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CL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Formulario tipo de denuncia. </a:t>
            </a:r>
            <a:endParaRPr lang="es-CL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s-CL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rgbClr val="133573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187147"/>
            <a:ext cx="3593205" cy="4207604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5" y="2187146"/>
            <a:ext cx="3482357" cy="42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133573"/>
                </a:solidFill>
              </a:rPr>
              <a:t>Conclusiones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73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6" y="1810046"/>
            <a:ext cx="7556471" cy="31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ura.jpg">
            <a:extLst>
              <a:ext uri="{FF2B5EF4-FFF2-40B4-BE49-F238E27FC236}">
                <a16:creationId xmlns:a16="http://schemas.microsoft.com/office/drawing/2014/main" xmlns="" id="{FA2ED697-B2E5-DF4D-97A6-56B4943E6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3"/>
          <a:stretch/>
        </p:blipFill>
        <p:spPr>
          <a:xfrm>
            <a:off x="0" y="7034"/>
            <a:ext cx="8784404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36F2CA9-7BCA-1D40-B5FC-650D20C2DCDD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2B2BC3C-9BF6-634A-86D6-A424ABD0D161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3346FE38-1B2B-504F-9016-7E6645C1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818FA37-DBDA-D140-AC8D-805B9AA42FB4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71CED76-898F-F849-8033-9BA46AFC28C3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20EB7C9-21B8-DA46-A46F-4240DEAE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8" y="6523911"/>
            <a:ext cx="5136881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108" y="365126"/>
            <a:ext cx="6081242" cy="132556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 </a:t>
            </a:r>
            <a:r>
              <a:rPr lang="es-CL" altLang="es-CL" dirty="0"/>
              <a:t>La JNB reconoce el ingreso de mujeres</a:t>
            </a:r>
            <a:br>
              <a:rPr lang="es-CL" altLang="es-CL" dirty="0"/>
            </a:br>
            <a:r>
              <a:rPr lang="es-CL" altLang="es-CL" dirty="0"/>
              <a:t> </a:t>
            </a:r>
            <a:r>
              <a:rPr lang="es-CL" altLang="es-CL" dirty="0">
                <a:solidFill>
                  <a:srgbClr val="FF0000"/>
                </a:solidFill>
              </a:rPr>
              <a:t>Año 1998-1999</a:t>
            </a:r>
            <a:endParaRPr lang="es-CL" dirty="0"/>
          </a:p>
        </p:txBody>
      </p:sp>
      <p:pic>
        <p:nvPicPr>
          <p:cNvPr id="17" name="Imagen 1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9" y="1981360"/>
            <a:ext cx="4223688" cy="24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7" y="1992892"/>
            <a:ext cx="3886200" cy="26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3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88" y="3902290"/>
            <a:ext cx="5362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DAA79D6-0F1D-FF4A-9BEE-167D7036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55" y="171887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es-CL" sz="3600" b="1" u="none" dirty="0" smtClean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endParaRPr lang="es-ES" sz="2800" b="1" u="none" dirty="0">
              <a:solidFill>
                <a:srgbClr val="133573"/>
              </a:solidFill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89686-FF5C-A542-AA96-E04D2DC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3" y="5557227"/>
            <a:ext cx="3860800" cy="151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1166E3-8FFF-6848-8734-FADB4DBA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485" y="-250962"/>
            <a:ext cx="4673600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4D376B-5273-1449-800C-5B85FEFA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5DAA79D6-0F1D-FF4A-9BEE-167D7036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460" y="835319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L" sz="3600" b="1" u="none" dirty="0">
                <a:solidFill>
                  <a:srgbClr val="FF0000"/>
                </a:solidFill>
                <a:latin typeface="Calibri"/>
                <a:cs typeface="Calibri"/>
              </a:rPr>
              <a:t>MUJERES A LAS FILAS</a:t>
            </a:r>
          </a:p>
          <a:p>
            <a:pPr algn="ctr" eaLnBrk="1" hangingPunct="1"/>
            <a:endParaRPr lang="es-CL" sz="3600" b="1" u="none" dirty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s-CL" sz="3200" b="1" u="none" dirty="0" smtClean="0">
                <a:solidFill>
                  <a:srgbClr val="133573"/>
                </a:solidFill>
                <a:latin typeface="Calibri"/>
                <a:cs typeface="Calibri"/>
              </a:rPr>
              <a:t>Durante </a:t>
            </a:r>
            <a:r>
              <a:rPr lang="es-CL" sz="3200" b="1" u="none" dirty="0">
                <a:solidFill>
                  <a:srgbClr val="133573"/>
                </a:solidFill>
                <a:latin typeface="Calibri"/>
                <a:cs typeface="Calibri"/>
              </a:rPr>
              <a:t>aproximadamente 150 </a:t>
            </a:r>
            <a:r>
              <a:rPr lang="es-CL" sz="3200" b="1" u="none" dirty="0" smtClean="0">
                <a:solidFill>
                  <a:srgbClr val="133573"/>
                </a:solidFill>
                <a:latin typeface="Calibri"/>
                <a:cs typeface="Calibri"/>
              </a:rPr>
              <a:t>años, el </a:t>
            </a:r>
            <a:r>
              <a:rPr lang="es-CL" sz="3200" b="1" u="none" dirty="0">
                <a:solidFill>
                  <a:srgbClr val="133573"/>
                </a:solidFill>
                <a:latin typeface="Calibri"/>
                <a:cs typeface="Calibri"/>
              </a:rPr>
              <a:t>ingreso de mujeres no fue un aspecto problemático </a:t>
            </a:r>
            <a:r>
              <a:rPr lang="es-CL" sz="3200" b="1" u="none" dirty="0" smtClean="0">
                <a:solidFill>
                  <a:srgbClr val="133573"/>
                </a:solidFill>
                <a:latin typeface="Calibri"/>
                <a:cs typeface="Calibri"/>
              </a:rPr>
              <a:t>para </a:t>
            </a:r>
            <a:r>
              <a:rPr lang="es-CL" sz="3200" b="1" u="none" dirty="0">
                <a:solidFill>
                  <a:srgbClr val="133573"/>
                </a:solidFill>
                <a:latin typeface="Calibri"/>
                <a:cs typeface="Calibri"/>
              </a:rPr>
              <a:t>la organización </a:t>
            </a:r>
            <a:r>
              <a:rPr lang="es-CL" sz="3200" b="1" u="none" dirty="0" smtClean="0">
                <a:solidFill>
                  <a:srgbClr val="133573"/>
                </a:solidFill>
                <a:latin typeface="Calibri"/>
                <a:cs typeface="Calibri"/>
              </a:rPr>
              <a:t>bomberil..</a:t>
            </a:r>
          </a:p>
          <a:p>
            <a:pPr algn="ctr" eaLnBrk="1" hangingPunct="1"/>
            <a:endParaRPr lang="es-CL" sz="3200" b="1" u="none" dirty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endParaRPr lang="es-CL" sz="3200" b="1" u="none" dirty="0">
              <a:solidFill>
                <a:srgbClr val="133573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s-CL" sz="3200" b="1" u="none" dirty="0">
                <a:solidFill>
                  <a:srgbClr val="133573"/>
                </a:solidFill>
                <a:latin typeface="Calibri"/>
                <a:cs typeface="Calibri"/>
              </a:rPr>
              <a:t>Construcción de una identidad femenina, que debe ser situada en un contexto sociocultural e institucional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4067944" y="3501444"/>
            <a:ext cx="360363" cy="720725"/>
          </a:xfrm>
          <a:prstGeom prst="downArrow">
            <a:avLst/>
          </a:prstGeom>
          <a:solidFill>
            <a:srgbClr val="E74A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AA2FB6B-70A7-0F44-8A87-978BEDC372A0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71AFE4-71FB-8B44-BC42-A6D1892F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"/>
            <a:ext cx="8679764" cy="135049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D0937-90CF-344A-ADE2-CBCD57F0C11E}"/>
              </a:ext>
            </a:extLst>
          </p:cNvPr>
          <p:cNvSpPr/>
          <p:nvPr/>
        </p:nvSpPr>
        <p:spPr>
          <a:xfrm>
            <a:off x="8679766" y="5880294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76E3124B-23A0-204C-BF73-556F1919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96" y="344252"/>
            <a:ext cx="3438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b="1" u="none" dirty="0">
                <a:solidFill>
                  <a:schemeClr val="bg1">
                    <a:alpha val="63000"/>
                  </a:schemeClr>
                </a:solidFill>
                <a:latin typeface="Calibri"/>
                <a:cs typeface="Calibri"/>
              </a:rPr>
              <a:t>BOMBEROS DE CHILE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A1DDBA-BD6C-B147-8A55-3E188B71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" y="263565"/>
            <a:ext cx="731222" cy="82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A0CA0C1-440A-7A44-A95D-7D8A79C7DDC0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46E1439-1334-CE41-80E0-9758FB5A5F1B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xmlns="" id="{610DBEEB-6239-BB4E-BDEE-F28AE3B39469}"/>
              </a:ext>
            </a:extLst>
          </p:cNvPr>
          <p:cNvSpPr/>
          <p:nvPr/>
        </p:nvSpPr>
        <p:spPr>
          <a:xfrm rot="16200000">
            <a:off x="5018360" y="-987979"/>
            <a:ext cx="591421" cy="6731391"/>
          </a:xfrm>
          <a:prstGeom prst="round2SameRect">
            <a:avLst/>
          </a:prstGeom>
          <a:solidFill>
            <a:srgbClr val="194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157BEEF0-82E4-2D45-82D1-99BA154112B7}"/>
              </a:ext>
            </a:extLst>
          </p:cNvPr>
          <p:cNvSpPr txBox="1">
            <a:spLocks/>
          </p:cNvSpPr>
          <p:nvPr/>
        </p:nvSpPr>
        <p:spPr bwMode="gray">
          <a:xfrm>
            <a:off x="2380350" y="2049814"/>
            <a:ext cx="4648200" cy="65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C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Aspectos</a:t>
            </a:r>
            <a:endParaRPr lang="es-ES" altLang="es-CL" sz="40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5CEB624-7F42-5843-A241-715F4D641911}"/>
              </a:ext>
            </a:extLst>
          </p:cNvPr>
          <p:cNvSpPr txBox="1"/>
          <p:nvPr/>
        </p:nvSpPr>
        <p:spPr>
          <a:xfrm>
            <a:off x="2422553" y="3228537"/>
            <a:ext cx="3858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CL" sz="2400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“Nosotros los bomberos”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s-CL" sz="2400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L" sz="2400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Resistencia a la sociabilización bomberil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s-CL" sz="2400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L" sz="2400" b="1" dirty="0">
                <a:solidFill>
                  <a:srgbClr val="0D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institución en transformación</a:t>
            </a:r>
            <a:endParaRPr lang="es-CL" sz="2400" b="1" dirty="0">
              <a:solidFill>
                <a:srgbClr val="0D27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ás 27">
            <a:extLst>
              <a:ext uri="{FF2B5EF4-FFF2-40B4-BE49-F238E27FC236}">
                <a16:creationId xmlns:a16="http://schemas.microsoft.com/office/drawing/2014/main" xmlns="" id="{BF57E88A-54CE-4440-8C7B-A3B7751A9DF1}"/>
              </a:ext>
            </a:extLst>
          </p:cNvPr>
          <p:cNvSpPr/>
          <p:nvPr/>
        </p:nvSpPr>
        <p:spPr>
          <a:xfrm>
            <a:off x="2075264" y="2232647"/>
            <a:ext cx="289560" cy="2895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A9FCD96-2C46-5F47-9742-2075F58A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-38636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ES" sz="4000"/>
              <a:t>“Nosotros los bomberos”</a:t>
            </a:r>
            <a:endParaRPr lang="es-ES" sz="4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983346"/>
            <a:ext cx="7886700" cy="3883822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400" dirty="0">
                <a:solidFill>
                  <a:srgbClr val="002060"/>
                </a:solidFill>
                <a:latin typeface="Calibri"/>
              </a:rPr>
              <a:t>“…en ese tiempo yo no estaba de acuerdo que ingresaran las mujeres, imagínate que con suerte habían senadoras o diputadas, entonces como íbamos a aceptar mujeres nosotros. Es algo de lo cual me arrepiento, o sea tomo el aprendizaje, creo que tarde o temprano nos van a mandar, bueno si una ya fue Presidenta del país, tarde o temprano van a ser Capitanes o Comandantes” </a:t>
            </a:r>
            <a:br>
              <a:rPr lang="es-CL" sz="2400" dirty="0">
                <a:solidFill>
                  <a:srgbClr val="002060"/>
                </a:solidFill>
                <a:latin typeface="Calibri"/>
              </a:rPr>
            </a:br>
            <a:r>
              <a:rPr lang="es-CL" sz="2400" dirty="0">
                <a:solidFill>
                  <a:srgbClr val="002060"/>
                </a:solidFill>
                <a:latin typeface="Calibri"/>
              </a:rPr>
              <a:t>(Bombero, 33 años de servicio).</a:t>
            </a:r>
            <a:br>
              <a:rPr lang="es-CL" sz="2400" dirty="0">
                <a:solidFill>
                  <a:srgbClr val="002060"/>
                </a:solidFill>
                <a:latin typeface="Calibri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6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0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269E6CE5-8522-B847-8FED-6BDE3E2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511" y="332656"/>
            <a:ext cx="6335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4000" b="1" u="none" dirty="0">
                <a:solidFill>
                  <a:schemeClr val="bg1"/>
                </a:solidFill>
                <a:latin typeface="Calibri"/>
                <a:cs typeface="Calibri"/>
              </a:rPr>
              <a:t>¿Hacia dónde vamos?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5318" y="2551837"/>
            <a:ext cx="7666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srgbClr val="002060"/>
                </a:solidFill>
              </a:rPr>
              <a:t>“…nos hacemos llamar los caballeros del fuego, no por apagar incendios, sino por nuestros valores y que ciertamente el país nos reconoce, pero a veces en el fuero interno me doy cuenta que nos falta, que aún hay harto que hacer para buscar una completa igualdad entre hombres y mujeres” (Bombero, 7 años de servicio). </a:t>
            </a:r>
            <a:endParaRPr lang="es-C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ACC0CA-8C92-DF48-89D7-295356F16481}"/>
              </a:ext>
            </a:extLst>
          </p:cNvPr>
          <p:cNvSpPr/>
          <p:nvPr/>
        </p:nvSpPr>
        <p:spPr>
          <a:xfrm>
            <a:off x="8679765" y="0"/>
            <a:ext cx="464234" cy="6858000"/>
          </a:xfrm>
          <a:prstGeom prst="rect">
            <a:avLst/>
          </a:prstGeom>
          <a:solidFill>
            <a:srgbClr val="1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7782CB2A-F773-5744-96B1-EC643FA09B84}"/>
              </a:ext>
            </a:extLst>
          </p:cNvPr>
          <p:cNvSpPr/>
          <p:nvPr/>
        </p:nvSpPr>
        <p:spPr>
          <a:xfrm>
            <a:off x="0" y="0"/>
            <a:ext cx="8679764" cy="1423616"/>
          </a:xfrm>
          <a:prstGeom prst="flowChartDocument">
            <a:avLst/>
          </a:prstGeom>
          <a:pattFill prst="dkDnDiag">
            <a:fgClr>
              <a:srgbClr val="BE212D"/>
            </a:fgClr>
            <a:bgClr>
              <a:srgbClr val="140A46"/>
            </a:bgClr>
          </a:patt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269E6CE5-8522-B847-8FED-6BDE3E2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511" y="332656"/>
            <a:ext cx="6335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s-ES" sz="4000" b="1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CF4541-E481-8944-8458-F3EDDF3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5" y="284667"/>
            <a:ext cx="836989" cy="9477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3F783-6489-E84B-8D0E-82F6B3B2467E}"/>
              </a:ext>
            </a:extLst>
          </p:cNvPr>
          <p:cNvSpPr/>
          <p:nvPr/>
        </p:nvSpPr>
        <p:spPr>
          <a:xfrm>
            <a:off x="0" y="6330462"/>
            <a:ext cx="9144000" cy="53457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</a:schemeClr>
              </a:gs>
              <a:gs pos="100000">
                <a:srgbClr val="0D275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B7D82CD-4757-7D4A-B865-E9BAAFDF677B}"/>
              </a:ext>
            </a:extLst>
          </p:cNvPr>
          <p:cNvSpPr/>
          <p:nvPr/>
        </p:nvSpPr>
        <p:spPr>
          <a:xfrm>
            <a:off x="8679764" y="5867168"/>
            <a:ext cx="464233" cy="463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D2CF77-0124-9743-8374-884385CE6DBF}"/>
              </a:ext>
            </a:extLst>
          </p:cNvPr>
          <p:cNvSpPr/>
          <p:nvPr/>
        </p:nvSpPr>
        <p:spPr>
          <a:xfrm>
            <a:off x="-6853" y="6330462"/>
            <a:ext cx="541243" cy="526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72F1A97-40C9-5C4F-992B-CF08BD0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43" y="6442733"/>
            <a:ext cx="280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200" b="1" u="none" dirty="0">
                <a:solidFill>
                  <a:schemeClr val="bg1"/>
                </a:solidFill>
                <a:latin typeface="Calibri"/>
                <a:cs typeface="Calibri"/>
              </a:rPr>
              <a:t>Junta Nacional de Bomberos de Chile</a:t>
            </a:r>
            <a:endParaRPr lang="es-ES" sz="12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2" y="2541955"/>
            <a:ext cx="861439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6084</TotalTime>
  <Words>1105</Words>
  <Application>Microsoft Office PowerPoint</Application>
  <PresentationFormat>Presentación en pantalla (4:3)</PresentationFormat>
  <Paragraphs>251</Paragraphs>
  <Slides>38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Ink Free</vt:lpstr>
      <vt:lpstr>Sitka Banner</vt:lpstr>
      <vt:lpstr>Wingdings</vt:lpstr>
      <vt:lpstr>Tema de Office</vt:lpstr>
      <vt:lpstr>Presentación de PowerPoint</vt:lpstr>
      <vt:lpstr>Presentación de PowerPoint</vt:lpstr>
      <vt:lpstr>  Primera bombera Chilena </vt:lpstr>
      <vt:lpstr> La JNB reconoce el ingreso de mujeres  Año 1998-1999</vt:lpstr>
      <vt:lpstr>Presentación de PowerPoint</vt:lpstr>
      <vt:lpstr>Presentación de PowerPoint</vt:lpstr>
      <vt:lpstr>“…en ese tiempo yo no estaba de acuerdo que ingresaran las mujeres, imagínate que con suerte habían senadoras o diputadas, entonces como íbamos a aceptar mujeres nosotros. Es algo de lo cual me arrepiento, o sea tomo el aprendizaje, creo que tarde o temprano nos van a mandar, bueno si una ya fue Presidenta del país, tarde o temprano van a ser Capitanes o Comandantes”  (Bombero, 33 años de servicio).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Invisibilización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DENUNCIA</vt:lpstr>
      <vt:lpstr>INVESTIGACIÓN</vt:lpstr>
      <vt:lpstr>RESOLUCIÓN</vt:lpstr>
      <vt:lpstr>APOYO Y SEGUIMIENTO </vt:lpstr>
      <vt:lpstr>Presentación de PowerPoint</vt:lpstr>
      <vt:lpstr>Presentación de PowerPoint</vt:lpstr>
      <vt:lpstr>Conclusiones </vt:lpstr>
      <vt:lpstr>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Karen Pavez</cp:lastModifiedBy>
  <cp:revision>59</cp:revision>
  <dcterms:created xsi:type="dcterms:W3CDTF">2019-03-19T16:06:24Z</dcterms:created>
  <dcterms:modified xsi:type="dcterms:W3CDTF">2019-09-20T05:17:14Z</dcterms:modified>
</cp:coreProperties>
</file>