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797675" cy="9926638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A7"/>
    <a:srgbClr val="29A6A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96A21-D8FB-4770-AD44-B6B66E950294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2D37C-4341-432E-85F9-A390F38937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689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5a01a98e_0_1304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635a01a98e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002befda6_1_0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6002befd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002befda6_1_11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6002befda6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35a01a98e_0_2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635a01a98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35a01a98e_0_18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635a01a98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35a01a98e_0_28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635a01a98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35a01a98e_0_35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635a01a98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002befda6_1_22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6002befda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35a01a98e_0_103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635a01a98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35a01a98e_0_91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635a01a98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35a01a98e_0_984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635a01a98e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35a01a98e_0_316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635a01a98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35a01a98e_0_334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635a01a98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35a01a98e_0_370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635a01a98e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35a01a98e_0_351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635a01a98e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35a01a98e_0_1279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635a01a98e_0_1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35a01a98e_0_998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635a01a98e_0_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35a01a98e_0_2335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635a01a98e_0_2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5a01a98e_0_10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635a01a98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81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1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166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subtítulo 2" type="tx">
  <p:cSld name="Título y subtítulo 2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33"/>
          <p:cNvCxnSpPr/>
          <p:nvPr/>
        </p:nvCxnSpPr>
        <p:spPr>
          <a:xfrm rot="10800000" flipH="1">
            <a:off x="285750" y="4317790"/>
            <a:ext cx="8572500" cy="211"/>
          </a:xfrm>
          <a:prstGeom prst="straightConnector1">
            <a:avLst/>
          </a:prstGeom>
          <a:noFill/>
          <a:ln w="38100" cap="flat" cmpd="sng">
            <a:solidFill>
              <a:srgbClr val="A6AAA9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" name="Google Shape;12;p33"/>
          <p:cNvSpPr txBox="1">
            <a:spLocks noGrp="1"/>
          </p:cNvSpPr>
          <p:nvPr>
            <p:ph type="title"/>
          </p:nvPr>
        </p:nvSpPr>
        <p:spPr>
          <a:xfrm>
            <a:off x="285750" y="4518422"/>
            <a:ext cx="8572500" cy="190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0"/>
              <a:buFont typeface="Arial"/>
              <a:buNone/>
              <a:defRPr sz="12000"/>
            </a:lvl1pPr>
            <a:lvl2pPr lvl="1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body" idx="1"/>
          </p:nvPr>
        </p:nvSpPr>
        <p:spPr>
          <a:xfrm>
            <a:off x="285750" y="3000375"/>
            <a:ext cx="8572500" cy="126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>
            <a:lvl1pPr marL="321457" lvl="0" indent="-160729" algn="l" rtl="0">
              <a:lnSpc>
                <a:spcPct val="80000"/>
              </a:lnSpc>
              <a:spcBef>
                <a:spcPts val="1617"/>
              </a:spcBef>
              <a:spcAft>
                <a:spcPts val="0"/>
              </a:spcAft>
              <a:buClr>
                <a:srgbClr val="A6AAA9"/>
              </a:buClr>
              <a:buSzPts val="5400"/>
              <a:buFont typeface="Arial"/>
              <a:buNone/>
              <a:defRPr sz="38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2915" lvl="1" indent="-160729" algn="l" rtl="0">
              <a:lnSpc>
                <a:spcPct val="80000"/>
              </a:lnSpc>
              <a:spcBef>
                <a:spcPts val="1617"/>
              </a:spcBef>
              <a:spcAft>
                <a:spcPts val="0"/>
              </a:spcAft>
              <a:buClr>
                <a:srgbClr val="A6AAA9"/>
              </a:buClr>
              <a:buSzPts val="5400"/>
              <a:buFont typeface="Arial"/>
              <a:buNone/>
              <a:defRPr sz="38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4372" lvl="2" indent="-160729" algn="l" rtl="0">
              <a:lnSpc>
                <a:spcPct val="80000"/>
              </a:lnSpc>
              <a:spcBef>
                <a:spcPts val="1617"/>
              </a:spcBef>
              <a:spcAft>
                <a:spcPts val="0"/>
              </a:spcAft>
              <a:buClr>
                <a:srgbClr val="A6AAA9"/>
              </a:buClr>
              <a:buSzPts val="5400"/>
              <a:buFont typeface="Arial"/>
              <a:buNone/>
              <a:defRPr sz="38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5829" lvl="3" indent="-160729" algn="l" rtl="0">
              <a:lnSpc>
                <a:spcPct val="80000"/>
              </a:lnSpc>
              <a:spcBef>
                <a:spcPts val="1617"/>
              </a:spcBef>
              <a:spcAft>
                <a:spcPts val="0"/>
              </a:spcAft>
              <a:buClr>
                <a:srgbClr val="A6AAA9"/>
              </a:buClr>
              <a:buSzPts val="5400"/>
              <a:buFont typeface="Arial"/>
              <a:buNone/>
              <a:defRPr sz="38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07287" lvl="4" indent="-160729" algn="l" rtl="0">
              <a:lnSpc>
                <a:spcPct val="80000"/>
              </a:lnSpc>
              <a:spcBef>
                <a:spcPts val="1617"/>
              </a:spcBef>
              <a:spcAft>
                <a:spcPts val="0"/>
              </a:spcAft>
              <a:buClr>
                <a:srgbClr val="A6AAA9"/>
              </a:buClr>
              <a:buSzPts val="5400"/>
              <a:buFont typeface="Arial"/>
              <a:buNone/>
              <a:defRPr sz="38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28744" lvl="5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6pPr>
            <a:lvl7pPr marL="2250201" lvl="6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7pPr>
            <a:lvl8pPr marL="2571659" lvl="7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8pPr>
            <a:lvl9pPr marL="2893116" lvl="8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551307" y="294680"/>
            <a:ext cx="286031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t" anchorCtr="0">
            <a:no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8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viñetas alt.">
  <p:cSld name="Título y viñetas alt.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>
            <a:lvl1pPr marL="321457" lvl="0" indent="-16072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 cap="none">
                <a:latin typeface="Arial"/>
                <a:ea typeface="Arial"/>
                <a:cs typeface="Arial"/>
                <a:sym typeface="Arial"/>
              </a:defRPr>
            </a:lvl1pPr>
            <a:lvl2pPr marL="642915" lvl="1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2pPr>
            <a:lvl3pPr marL="964372" lvl="2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3pPr>
            <a:lvl4pPr marL="1285829" lvl="3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4pPr>
            <a:lvl5pPr marL="1607287" lvl="4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5pPr>
            <a:lvl6pPr marL="1928744" lvl="5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6pPr>
            <a:lvl7pPr marL="2250201" lvl="6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7pPr>
            <a:lvl8pPr marL="2571659" lvl="7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8pPr>
            <a:lvl9pPr marL="2893116" lvl="8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title"/>
          </p:nvPr>
        </p:nvSpPr>
        <p:spPr>
          <a:xfrm>
            <a:off x="285750" y="1080492"/>
            <a:ext cx="8572500" cy="50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body" idx="2"/>
          </p:nvPr>
        </p:nvSpPr>
        <p:spPr>
          <a:xfrm>
            <a:off x="285750" y="1928813"/>
            <a:ext cx="8572500" cy="429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t" anchorCtr="0">
            <a:noAutofit/>
          </a:bodyPr>
          <a:lstStyle>
            <a:lvl1pPr marL="321457" lvl="0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1pPr>
            <a:lvl2pPr marL="642915" lvl="1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2pPr>
            <a:lvl3pPr marL="964372" lvl="2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3pPr>
            <a:lvl4pPr marL="1285829" lvl="3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4pPr>
            <a:lvl5pPr marL="1607287" lvl="4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5pPr>
            <a:lvl6pPr marL="1928744" lvl="5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6pPr>
            <a:lvl7pPr marL="2250201" lvl="6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7pPr>
            <a:lvl8pPr marL="2571659" lvl="7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8pPr>
            <a:lvl9pPr marL="2893116" lvl="8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sldNum" idx="12"/>
          </p:nvPr>
        </p:nvSpPr>
        <p:spPr>
          <a:xfrm>
            <a:off x="8568719" y="303609"/>
            <a:ext cx="286031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t" anchorCtr="0">
            <a:no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54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(arriba)">
  <p:cSld name="Título (arriba)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>
            <a:lvl1pPr marL="321457" lvl="0" indent="-16072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 cap="none">
                <a:latin typeface="Arial"/>
                <a:ea typeface="Arial"/>
                <a:cs typeface="Arial"/>
                <a:sym typeface="Arial"/>
              </a:defRPr>
            </a:lvl1pPr>
            <a:lvl2pPr marL="642915" lvl="1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2pPr>
            <a:lvl3pPr marL="964372" lvl="2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3pPr>
            <a:lvl4pPr marL="1285829" lvl="3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4pPr>
            <a:lvl5pPr marL="1607287" lvl="4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5pPr>
            <a:lvl6pPr marL="1928744" lvl="5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6pPr>
            <a:lvl7pPr marL="2250201" lvl="6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7pPr>
            <a:lvl8pPr marL="2571659" lvl="7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8pPr>
            <a:lvl9pPr marL="2893116" lvl="8" indent="-245110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title"/>
          </p:nvPr>
        </p:nvSpPr>
        <p:spPr>
          <a:xfrm>
            <a:off x="285750" y="1080492"/>
            <a:ext cx="8572500" cy="50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8568719" y="303609"/>
            <a:ext cx="286031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t" anchorCtr="0">
            <a:no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1700"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555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023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481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775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444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480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138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36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61512-A8E8-4044-BF27-467D22E16AE3}" type="datetimeFigureOut">
              <a:rPr lang="es-AR" smtClean="0"/>
              <a:t>20/9/2019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0F393-C5E1-42EC-A7DD-A149428BC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654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35" y="1752785"/>
            <a:ext cx="9143930" cy="2372836"/>
          </a:xfrm>
          <a:prstGeom prst="rect">
            <a:avLst/>
          </a:prstGeom>
          <a:solidFill>
            <a:srgbClr val="9F1C74"/>
          </a:solid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438557" y="4572000"/>
            <a:ext cx="7802789" cy="19020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35717" tIns="35717" rIns="35717" bIns="35717" anchor="t" anchorCtr="0">
            <a:normAutofit/>
          </a:bodyPr>
          <a:lstStyle/>
          <a:p>
            <a:pPr algn="r">
              <a:buClr>
                <a:srgbClr val="81D1D7"/>
              </a:buClr>
              <a:buSzPts val="11900"/>
            </a:pPr>
            <a:r>
              <a:rPr lang="en-US" sz="6700" b="1" dirty="0">
                <a:solidFill>
                  <a:schemeClr val="accent5">
                    <a:lumMod val="75000"/>
                  </a:schemeClr>
                </a:solidFill>
              </a:rPr>
              <a:t>PRIMERA LÍNEA    DE</a:t>
            </a:r>
            <a:r>
              <a:rPr lang="en-US" sz="6700" b="1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6700" b="1" dirty="0">
                <a:solidFill>
                  <a:schemeClr val="accent5">
                    <a:lumMod val="75000"/>
                  </a:schemeClr>
                </a:solidFill>
              </a:rPr>
              <a:t>APOYO</a:t>
            </a:r>
            <a:endParaRPr sz="6700" b="1" dirty="0">
              <a:solidFill>
                <a:schemeClr val="accent5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559424" y="1913519"/>
            <a:ext cx="7668211" cy="208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492"/>
              </a:spcAft>
              <a:buSzPts val="5292"/>
            </a:pPr>
            <a:r>
              <a:rPr lang="en-US" sz="3700" dirty="0">
                <a:solidFill>
                  <a:srgbClr val="F3F3F3"/>
                </a:solidFill>
                <a:latin typeface="Avenir"/>
                <a:ea typeface="Avenir"/>
                <a:cs typeface="Avenir"/>
                <a:sym typeface="Avenir"/>
              </a:rPr>
              <a:t>PROTOCOLO DE ACCESO A JUSTICIA PARA MUJERES EN SITUACIÓN DE VIOLENCIA</a:t>
            </a:r>
            <a:endParaRPr dirty="0">
              <a:solidFill>
                <a:srgbClr val="F3F3F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3656" t="12037" r="5169" b="10250"/>
          <a:stretch/>
        </p:blipFill>
        <p:spPr>
          <a:xfrm>
            <a:off x="6577436" y="546504"/>
            <a:ext cx="1663856" cy="107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734" y="375047"/>
            <a:ext cx="6391028" cy="1270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364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35a01a98e_0_1304"/>
          <p:cNvSpPr txBox="1">
            <a:spLocks noGrp="1"/>
          </p:cNvSpPr>
          <p:nvPr>
            <p:ph type="body" idx="1"/>
          </p:nvPr>
        </p:nvSpPr>
        <p:spPr>
          <a:xfrm>
            <a:off x="496139" y="321469"/>
            <a:ext cx="7676261" cy="8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PAUTAS DE ACTUACIÓN</a:t>
            </a:r>
            <a:endParaRPr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2" name="Google Shape;192;g635a01a98e_0_1304"/>
          <p:cNvSpPr txBox="1"/>
          <p:nvPr/>
        </p:nvSpPr>
        <p:spPr>
          <a:xfrm>
            <a:off x="636821" y="2449125"/>
            <a:ext cx="7754273" cy="93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200000"/>
              </a:lnSpc>
              <a:buClr>
                <a:schemeClr val="accent6"/>
              </a:buClr>
              <a:buSzPts val="12200"/>
            </a:pPr>
            <a:endParaRPr sz="3200" b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g635a01a98e_0_1304"/>
          <p:cNvSpPr txBox="1"/>
          <p:nvPr/>
        </p:nvSpPr>
        <p:spPr>
          <a:xfrm>
            <a:off x="1055478" y="5479524"/>
            <a:ext cx="7520766" cy="50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200000"/>
              </a:lnSpc>
              <a:buClr>
                <a:srgbClr val="9F1C74"/>
              </a:buClr>
              <a:buSzPts val="12200"/>
            </a:pPr>
            <a:endParaRPr sz="3400"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4" name="Google Shape;194;g635a01a98e_0_1304"/>
          <p:cNvSpPr txBox="1"/>
          <p:nvPr/>
        </p:nvSpPr>
        <p:spPr>
          <a:xfrm>
            <a:off x="4510424" y="2966941"/>
            <a:ext cx="3892430" cy="70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FFFFFF"/>
              </a:buClr>
              <a:buSzPts val="14300"/>
            </a:pPr>
            <a:r>
              <a:rPr lang="en-US" sz="3200" b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RESPETO</a:t>
            </a:r>
            <a:endParaRPr sz="3200" b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5" name="Google Shape;195;g635a01a98e_0_1304"/>
          <p:cNvSpPr txBox="1"/>
          <p:nvPr/>
        </p:nvSpPr>
        <p:spPr>
          <a:xfrm>
            <a:off x="4721994" y="3878613"/>
            <a:ext cx="3469289" cy="93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 algn="ctr">
              <a:buClr>
                <a:srgbClr val="FFFFFF"/>
              </a:buClr>
              <a:buSzPts val="2500"/>
            </a:pPr>
            <a:endParaRPr/>
          </a:p>
          <a:p>
            <a:pPr algn="ctr">
              <a:buClr>
                <a:srgbClr val="FFFFFF"/>
              </a:buClr>
              <a:buSzPts val="2500"/>
            </a:pPr>
            <a:r>
              <a:rPr lang="en-US" sz="2500">
                <a:solidFill>
                  <a:srgbClr val="FFFFFF"/>
                </a:solidFill>
              </a:rPr>
              <a:t>MUJERES EN</a:t>
            </a:r>
            <a:r>
              <a:rPr lang="en-US" sz="2500" b="1">
                <a:solidFill>
                  <a:srgbClr val="FFFFFF"/>
                </a:solidFill>
              </a:rPr>
              <a:t> SITUACIÓN DE VIOLENCIA</a:t>
            </a:r>
            <a:endParaRPr sz="2500" b="1"/>
          </a:p>
        </p:txBody>
      </p:sp>
      <p:sp>
        <p:nvSpPr>
          <p:cNvPr id="196" name="Google Shape;196;g635a01a98e_0_1304"/>
          <p:cNvSpPr txBox="1"/>
          <p:nvPr/>
        </p:nvSpPr>
        <p:spPr>
          <a:xfrm>
            <a:off x="996381" y="3640782"/>
            <a:ext cx="5777578" cy="81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>
              <a:lnSpc>
                <a:spcPct val="200000"/>
              </a:lnSpc>
            </a:pPr>
            <a:endParaRPr sz="34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7" name="Google Shape;197;g635a01a98e_0_1304"/>
          <p:cNvSpPr txBox="1"/>
          <p:nvPr/>
        </p:nvSpPr>
        <p:spPr>
          <a:xfrm>
            <a:off x="996381" y="4712837"/>
            <a:ext cx="5617477" cy="44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>
              <a:lnSpc>
                <a:spcPct val="200000"/>
              </a:lnSpc>
            </a:pPr>
            <a:endParaRPr sz="3400"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98" name="Google Shape;198;g635a01a98e_0_1304"/>
          <p:cNvGrpSpPr/>
          <p:nvPr/>
        </p:nvGrpSpPr>
        <p:grpSpPr>
          <a:xfrm>
            <a:off x="2679356" y="3948955"/>
            <a:ext cx="341235" cy="386085"/>
            <a:chOff x="3157188" y="909150"/>
            <a:chExt cx="470400" cy="470400"/>
          </a:xfrm>
        </p:grpSpPr>
        <p:sp>
          <p:nvSpPr>
            <p:cNvPr id="199" name="Google Shape;199;g635a01a98e_0_1304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g635a01a98e_0_1304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1" name="Google Shape;201;g635a01a98e_0_1304"/>
          <p:cNvGrpSpPr/>
          <p:nvPr/>
        </p:nvGrpSpPr>
        <p:grpSpPr>
          <a:xfrm>
            <a:off x="4187665" y="1669260"/>
            <a:ext cx="4551199" cy="4433924"/>
            <a:chOff x="4192863" y="1002150"/>
            <a:chExt cx="3679200" cy="3139200"/>
          </a:xfrm>
        </p:grpSpPr>
        <p:sp>
          <p:nvSpPr>
            <p:cNvPr id="202" name="Google Shape;202;g635a01a98e_0_1304"/>
            <p:cNvSpPr/>
            <p:nvPr/>
          </p:nvSpPr>
          <p:spPr>
            <a:xfrm>
              <a:off x="4192863" y="1002150"/>
              <a:ext cx="3679200" cy="31392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55156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 sz="1400"/>
            </a:p>
            <a:p>
              <a:endParaRPr sz="1400"/>
            </a:p>
            <a:p>
              <a:endParaRPr sz="1400"/>
            </a:p>
            <a:p>
              <a:endParaRPr sz="1400"/>
            </a:p>
          </p:txBody>
        </p:sp>
        <p:sp>
          <p:nvSpPr>
            <p:cNvPr id="203" name="Google Shape;203;g635a01a98e_0_1304"/>
            <p:cNvSpPr txBox="1"/>
            <p:nvPr/>
          </p:nvSpPr>
          <p:spPr>
            <a:xfrm>
              <a:off x="5376732" y="1685858"/>
              <a:ext cx="2363869" cy="60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025" tIns="130025" rIns="130025" bIns="130025" anchor="t" anchorCtr="0">
              <a:noAutofit/>
            </a:bodyPr>
            <a:lstStyle/>
            <a:p>
              <a:r>
                <a:rPr lang="en-US" sz="4200" b="1" dirty="0">
                  <a:solidFill>
                    <a:srgbClr val="FFFFFF"/>
                  </a:solidFill>
                  <a:ea typeface="Impact"/>
                  <a:cs typeface="Impact"/>
                  <a:sym typeface="Impact"/>
                </a:rPr>
                <a:t>ORIENTAR</a:t>
              </a:r>
              <a:endParaRPr sz="4200" b="1" dirty="0">
                <a:solidFill>
                  <a:srgbClr val="FFFFFF"/>
                </a:solidFill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204" name="Google Shape;204;g635a01a98e_0_1304"/>
          <p:cNvGrpSpPr/>
          <p:nvPr/>
        </p:nvGrpSpPr>
        <p:grpSpPr>
          <a:xfrm>
            <a:off x="2979735" y="1668909"/>
            <a:ext cx="2405486" cy="2219390"/>
            <a:chOff x="3216519" y="1002150"/>
            <a:chExt cx="1944600" cy="1569600"/>
          </a:xfrm>
        </p:grpSpPr>
        <p:sp>
          <p:nvSpPr>
            <p:cNvPr id="205" name="Google Shape;205;g635a01a98e_0_1304"/>
            <p:cNvSpPr/>
            <p:nvPr/>
          </p:nvSpPr>
          <p:spPr>
            <a:xfrm flipH="1">
              <a:off x="3216519" y="10021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9F1C74"/>
            </a:solidFill>
            <a:ln>
              <a:noFill/>
            </a:ln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g635a01a98e_0_1304"/>
            <p:cNvSpPr txBox="1"/>
            <p:nvPr/>
          </p:nvSpPr>
          <p:spPr>
            <a:xfrm>
              <a:off x="3461163" y="1244660"/>
              <a:ext cx="1451700" cy="459900"/>
            </a:xfrm>
            <a:prstGeom prst="rect">
              <a:avLst/>
            </a:prstGeom>
            <a:solidFill>
              <a:srgbClr val="9F1C74"/>
            </a:solidFill>
            <a:ln>
              <a:noFill/>
            </a:ln>
          </p:spPr>
          <p:txBody>
            <a:bodyPr spcFirstLastPara="1" wrap="square" lIns="130025" tIns="130025" rIns="130025" bIns="130025" anchor="t" anchorCtr="0">
              <a:noAutofit/>
            </a:bodyPr>
            <a:lstStyle/>
            <a:p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7" name="Google Shape;207;g635a01a98e_0_1304"/>
          <p:cNvGrpSpPr/>
          <p:nvPr/>
        </p:nvGrpSpPr>
        <p:grpSpPr>
          <a:xfrm>
            <a:off x="580148" y="1668909"/>
            <a:ext cx="2405486" cy="2219390"/>
            <a:chOff x="1271925" y="1002150"/>
            <a:chExt cx="1944600" cy="1569600"/>
          </a:xfrm>
        </p:grpSpPr>
        <p:sp>
          <p:nvSpPr>
            <p:cNvPr id="208" name="Google Shape;208;g635a01a98e_0_1304"/>
            <p:cNvSpPr/>
            <p:nvPr/>
          </p:nvSpPr>
          <p:spPr>
            <a:xfrm rot="10800000">
              <a:off x="1271925" y="10021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g635a01a98e_0_1304"/>
            <p:cNvSpPr txBox="1"/>
            <p:nvPr/>
          </p:nvSpPr>
          <p:spPr>
            <a:xfrm>
              <a:off x="1410063" y="1244662"/>
              <a:ext cx="16458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025" tIns="130025" rIns="130025" bIns="130025" anchor="t" anchorCtr="0">
              <a:noAutofit/>
            </a:bodyPr>
            <a:lstStyle/>
            <a:p>
              <a:r>
                <a:rPr lang="en-US" sz="3000" b="1" dirty="0">
                  <a:solidFill>
                    <a:srgbClr val="FFFFFF"/>
                  </a:solidFill>
                  <a:latin typeface="Calibri" panose="020F0502020204030204" pitchFamily="34" charset="0"/>
                  <a:ea typeface="Impact"/>
                  <a:cs typeface="Impact"/>
                  <a:sym typeface="Impact"/>
                </a:rPr>
                <a:t>ESCUCHAR</a:t>
              </a:r>
              <a:endParaRPr sz="30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0" name="Google Shape;210;g635a01a98e_0_1304"/>
          <p:cNvGrpSpPr/>
          <p:nvPr/>
        </p:nvGrpSpPr>
        <p:grpSpPr>
          <a:xfrm>
            <a:off x="580148" y="3883248"/>
            <a:ext cx="2405486" cy="2219390"/>
            <a:chOff x="1271925" y="2571750"/>
            <a:chExt cx="1944600" cy="1569600"/>
          </a:xfrm>
        </p:grpSpPr>
        <p:sp>
          <p:nvSpPr>
            <p:cNvPr id="211" name="Google Shape;211;g635a01a98e_0_1304"/>
            <p:cNvSpPr/>
            <p:nvPr/>
          </p:nvSpPr>
          <p:spPr>
            <a:xfrm flipH="1">
              <a:off x="1271925" y="25717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761E8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g635a01a98e_0_1304"/>
            <p:cNvSpPr txBox="1"/>
            <p:nvPr/>
          </p:nvSpPr>
          <p:spPr>
            <a:xfrm>
              <a:off x="1366750" y="2814258"/>
              <a:ext cx="1739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025" tIns="130025" rIns="130025" bIns="130025" anchor="t" anchorCtr="0">
              <a:noAutofit/>
            </a:bodyPr>
            <a:lstStyle/>
            <a:p>
              <a:r>
                <a:rPr lang="en-US" sz="3000" b="1" dirty="0">
                  <a:solidFill>
                    <a:srgbClr val="FFFFFF"/>
                  </a:solidFill>
                  <a:latin typeface="+mj-lt"/>
                  <a:ea typeface="Impact"/>
                  <a:cs typeface="Impact"/>
                  <a:sym typeface="Impact"/>
                </a:rPr>
                <a:t>OBSERVAR</a:t>
              </a:r>
              <a:endParaRPr sz="3000" b="1" dirty="0">
                <a:solidFill>
                  <a:srgbClr val="FFFFFF"/>
                </a:solidFill>
                <a:latin typeface="+mj-l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213" name="Google Shape;213;g635a01a98e_0_1304"/>
          <p:cNvGrpSpPr/>
          <p:nvPr/>
        </p:nvGrpSpPr>
        <p:grpSpPr>
          <a:xfrm>
            <a:off x="2977501" y="3883248"/>
            <a:ext cx="2407723" cy="2219390"/>
            <a:chOff x="3214711" y="2571750"/>
            <a:chExt cx="1946408" cy="1569600"/>
          </a:xfrm>
        </p:grpSpPr>
        <p:sp>
          <p:nvSpPr>
            <p:cNvPr id="214" name="Google Shape;214;g635a01a98e_0_1304"/>
            <p:cNvSpPr/>
            <p:nvPr/>
          </p:nvSpPr>
          <p:spPr>
            <a:xfrm rot="10800000">
              <a:off x="3216519" y="25717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88186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g635a01a98e_0_1304"/>
            <p:cNvSpPr txBox="1"/>
            <p:nvPr/>
          </p:nvSpPr>
          <p:spPr>
            <a:xfrm>
              <a:off x="3214711" y="2814258"/>
              <a:ext cx="1812900" cy="459900"/>
            </a:xfrm>
            <a:prstGeom prst="rect">
              <a:avLst/>
            </a:prstGeom>
            <a:solidFill>
              <a:srgbClr val="881863"/>
            </a:solidFill>
            <a:ln>
              <a:noFill/>
            </a:ln>
          </p:spPr>
          <p:txBody>
            <a:bodyPr spcFirstLastPara="1" wrap="square" lIns="130025" tIns="130025" rIns="130025" bIns="130025" anchor="t" anchorCtr="0">
              <a:noAutofit/>
            </a:bodyPr>
            <a:lstStyle/>
            <a:p>
              <a:r>
                <a:rPr lang="en-US" sz="3000" b="1" dirty="0">
                  <a:solidFill>
                    <a:srgbClr val="FFFFFF"/>
                  </a:solidFill>
                  <a:latin typeface="+mj-lt"/>
                  <a:ea typeface="Impact"/>
                  <a:cs typeface="Impact"/>
                  <a:sym typeface="Impact"/>
                </a:rPr>
                <a:t>CONVERSAR</a:t>
              </a:r>
              <a:endParaRPr sz="3000" b="1" dirty="0">
                <a:solidFill>
                  <a:srgbClr val="FFFFFF"/>
                </a:solidFill>
                <a:latin typeface="+mj-l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216" name="Google Shape;216;g635a01a98e_0_1304"/>
          <p:cNvGrpSpPr/>
          <p:nvPr/>
        </p:nvGrpSpPr>
        <p:grpSpPr>
          <a:xfrm>
            <a:off x="2777991" y="3655454"/>
            <a:ext cx="413305" cy="472410"/>
            <a:chOff x="3157188" y="909150"/>
            <a:chExt cx="470400" cy="470400"/>
          </a:xfrm>
        </p:grpSpPr>
        <p:sp>
          <p:nvSpPr>
            <p:cNvPr id="217" name="Google Shape;217;g635a01a98e_0_1304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g635a01a98e_0_1304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9" name="Google Shape;219;g635a01a98e_0_1304"/>
          <p:cNvSpPr txBox="1"/>
          <p:nvPr/>
        </p:nvSpPr>
        <p:spPr>
          <a:xfrm>
            <a:off x="3020591" y="2054039"/>
            <a:ext cx="2304069" cy="81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+mj-lt"/>
                <a:ea typeface="Impact"/>
                <a:cs typeface="Impact"/>
                <a:sym typeface="Impact"/>
              </a:rPr>
              <a:t>ACOMPAÑAR</a:t>
            </a:r>
            <a:endParaRPr sz="3000" dirty="0">
              <a:solidFill>
                <a:srgbClr val="FFFFFF"/>
              </a:solidFill>
              <a:latin typeface="+mj-lt"/>
              <a:ea typeface="Impact"/>
              <a:cs typeface="Impact"/>
              <a:sym typeface="Impact"/>
            </a:endParaRPr>
          </a:p>
        </p:txBody>
      </p:sp>
      <p:sp>
        <p:nvSpPr>
          <p:cNvPr id="220" name="Google Shape;220;g635a01a98e_0_1304"/>
          <p:cNvSpPr txBox="1"/>
          <p:nvPr/>
        </p:nvSpPr>
        <p:spPr>
          <a:xfrm>
            <a:off x="5803594" y="3976664"/>
            <a:ext cx="2343938" cy="85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51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RESPETO</a:t>
            </a:r>
            <a:endParaRPr sz="5100" u="sng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1" name="Google Shape;221;g635a01a98e_0_1304"/>
          <p:cNvSpPr txBox="1"/>
          <p:nvPr/>
        </p:nvSpPr>
        <p:spPr>
          <a:xfrm>
            <a:off x="5879004" y="4779281"/>
            <a:ext cx="2151141" cy="210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MUJER EN</a:t>
            </a:r>
            <a:endParaRPr sz="21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/>
            <a:r>
              <a:rPr lang="en-US" sz="2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SITUACIÓN DE VIOLENCIA</a:t>
            </a:r>
            <a:endParaRPr sz="21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55757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002befda6_1_0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/>
              <a:t>PAUTAS DE ACTUACIÓN</a:t>
            </a:r>
            <a:endParaRPr/>
          </a:p>
        </p:txBody>
      </p:sp>
      <p:sp>
        <p:nvSpPr>
          <p:cNvPr id="227" name="Google Shape;227;g6002befda6_1_0"/>
          <p:cNvSpPr txBox="1"/>
          <p:nvPr/>
        </p:nvSpPr>
        <p:spPr>
          <a:xfrm>
            <a:off x="395536" y="908720"/>
            <a:ext cx="5978813" cy="84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FE5690"/>
              </a:buClr>
              <a:buSzPts val="12200"/>
            </a:pPr>
            <a:r>
              <a:rPr lang="en-US" sz="4800" b="1" dirty="0">
                <a:solidFill>
                  <a:srgbClr val="863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mpact"/>
                <a:cs typeface="Impact"/>
                <a:sym typeface="Impact"/>
              </a:rPr>
              <a:t>ESCUCHAR</a:t>
            </a:r>
            <a:endParaRPr sz="4800" b="1" dirty="0">
              <a:solidFill>
                <a:srgbClr val="8634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Impact"/>
              <a:cs typeface="Impact"/>
              <a:sym typeface="Impact"/>
            </a:endParaRPr>
          </a:p>
        </p:txBody>
      </p:sp>
      <p:sp>
        <p:nvSpPr>
          <p:cNvPr id="228" name="Google Shape;228;g6002befda6_1_0"/>
          <p:cNvSpPr txBox="1"/>
          <p:nvPr/>
        </p:nvSpPr>
        <p:spPr>
          <a:xfrm>
            <a:off x="535535" y="2573455"/>
            <a:ext cx="8546555" cy="345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 marL="321457" indent="-321457">
              <a:spcBef>
                <a:spcPts val="703"/>
              </a:spcBef>
              <a:buSzPts val="3600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Conversar </a:t>
            </a:r>
            <a:r>
              <a:rPr lang="en-US" sz="2500" b="1"/>
              <a:t>a solas  </a:t>
            </a:r>
            <a:r>
              <a:rPr lang="en-US" sz="2500" b="1">
                <a:latin typeface="Avenir"/>
                <a:ea typeface="Avenir"/>
                <a:cs typeface="Avenir"/>
                <a:sym typeface="Avenir"/>
              </a:rPr>
              <a:t> </a:t>
            </a:r>
            <a:endParaRPr sz="2500" b="1">
              <a:latin typeface="Avenir"/>
              <a:ea typeface="Avenir"/>
              <a:cs typeface="Avenir"/>
              <a:sym typeface="Avenir"/>
            </a:endParaRPr>
          </a:p>
          <a:p>
            <a:pPr marL="321457">
              <a:spcBef>
                <a:spcPts val="703"/>
              </a:spcBef>
            </a:pP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marL="321457" indent="-321457">
              <a:spcBef>
                <a:spcPts val="703"/>
              </a:spcBef>
              <a:buSzPts val="3600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Asegurar </a:t>
            </a:r>
            <a:r>
              <a:rPr lang="en-US" sz="2500" b="1"/>
              <a:t>confidencialidad</a:t>
            </a:r>
            <a:endParaRPr sz="2500" b="1"/>
          </a:p>
          <a:p>
            <a:pPr>
              <a:spcBef>
                <a:spcPts val="703"/>
              </a:spcBef>
            </a:pP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marL="321457" indent="-321457">
              <a:spcBef>
                <a:spcPts val="703"/>
              </a:spcBef>
              <a:buSzPts val="3600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Prestar atención a la </a:t>
            </a:r>
            <a:r>
              <a:rPr lang="en-US" sz="2500"/>
              <a:t>comunicación </a:t>
            </a:r>
            <a:r>
              <a:rPr lang="en-US" sz="2500" b="1"/>
              <a:t>no verbal 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marL="321457" indent="-321457">
              <a:lnSpc>
                <a:spcPct val="200000"/>
              </a:lnSpc>
              <a:spcBef>
                <a:spcPts val="3375"/>
              </a:spcBef>
              <a:spcAft>
                <a:spcPts val="703"/>
              </a:spcAft>
              <a:buSzPts val="3600"/>
              <a:buFont typeface="Avenir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Actitud de tranquilidad, cordialidad y </a:t>
            </a:r>
            <a:r>
              <a:rPr lang="en-US" sz="2500" b="1"/>
              <a:t>comprensión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99597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002befda6_1_11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PAUTAS DE ACTUACIÓN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4" name="Google Shape;234;g6002befda6_1_11"/>
          <p:cNvSpPr txBox="1"/>
          <p:nvPr/>
        </p:nvSpPr>
        <p:spPr>
          <a:xfrm>
            <a:off x="638940" y="1988840"/>
            <a:ext cx="8164969" cy="419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 marL="342900" indent="-342900">
              <a:lnSpc>
                <a:spcPct val="200000"/>
              </a:lnSpc>
              <a:spcBef>
                <a:spcPts val="3375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Respetar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siempre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su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b="1" dirty="0"/>
              <a:t>VOLUNTAD</a:t>
            </a:r>
            <a:r>
              <a:rPr lang="en-US" sz="2500" dirty="0"/>
              <a:t> </a:t>
            </a:r>
            <a:endParaRPr sz="2500" dirty="0"/>
          </a:p>
          <a:p>
            <a:pPr marL="342900" indent="-342900">
              <a:lnSpc>
                <a:spcPct val="200000"/>
              </a:lnSpc>
              <a:spcBef>
                <a:spcPts val="703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500" b="1" dirty="0"/>
              <a:t>NO PRESIONAR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para que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haga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la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denuncia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ni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para que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deje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al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agresor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lnSpc>
                <a:spcPct val="200000"/>
              </a:lnSpc>
              <a:spcBef>
                <a:spcPts val="703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500" b="1" dirty="0"/>
              <a:t>NO JUZGARLA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ni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responsabilizarla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de la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violencia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spcBef>
                <a:spcPts val="703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500" b="1" dirty="0"/>
              <a:t>CONFIAR</a:t>
            </a:r>
            <a:r>
              <a:rPr lang="en-US" sz="2500" dirty="0"/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el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relato</a:t>
            </a:r>
            <a:endParaRPr sz="2500" b="1" dirty="0"/>
          </a:p>
          <a:p>
            <a:pPr>
              <a:lnSpc>
                <a:spcPct val="80000"/>
              </a:lnSpc>
              <a:spcBef>
                <a:spcPts val="703"/>
              </a:spcBef>
              <a:buClr>
                <a:srgbClr val="FE5690"/>
              </a:buClr>
              <a:buSzPts val="12200"/>
            </a:pPr>
            <a:endParaRPr sz="5600" b="1"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g6002befda6_1_11"/>
          <p:cNvSpPr txBox="1"/>
          <p:nvPr/>
        </p:nvSpPr>
        <p:spPr>
          <a:xfrm>
            <a:off x="285750" y="908720"/>
            <a:ext cx="7335563" cy="92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80000"/>
              </a:lnSpc>
              <a:buClr>
                <a:schemeClr val="accent6"/>
              </a:buClr>
              <a:buSzPts val="12200"/>
            </a:pPr>
            <a:r>
              <a:rPr lang="en-US" sz="4800" b="1" dirty="0">
                <a:solidFill>
                  <a:srgbClr val="9F1C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mpact"/>
                <a:cs typeface="Impact"/>
                <a:sym typeface="Impact"/>
              </a:rPr>
              <a:t>ACOMPAÑAR</a:t>
            </a:r>
            <a:endParaRPr sz="4800" b="1" dirty="0">
              <a:solidFill>
                <a:srgbClr val="9F1C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00579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35a01a98e_0_2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PAUTAS DE ACTUACIÓN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1" name="Google Shape;241;g635a01a98e_0_2"/>
          <p:cNvSpPr txBox="1"/>
          <p:nvPr/>
        </p:nvSpPr>
        <p:spPr>
          <a:xfrm>
            <a:off x="285750" y="884769"/>
            <a:ext cx="6223500" cy="78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FE5690"/>
              </a:buClr>
              <a:buSzPts val="12200"/>
            </a:pPr>
            <a:r>
              <a:rPr lang="en-US" sz="4800" b="1" dirty="0">
                <a:solidFill>
                  <a:srgbClr val="6B29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mpact"/>
                <a:cs typeface="Impact"/>
                <a:sym typeface="Impact"/>
              </a:rPr>
              <a:t>OBSERVAR</a:t>
            </a:r>
            <a:endParaRPr sz="4800" b="1" dirty="0">
              <a:solidFill>
                <a:srgbClr val="6B29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Impact"/>
              <a:cs typeface="Impact"/>
              <a:sym typeface="Impact"/>
            </a:endParaRPr>
          </a:p>
        </p:txBody>
      </p:sp>
      <p:sp>
        <p:nvSpPr>
          <p:cNvPr id="242" name="Google Shape;242;g635a01a98e_0_2"/>
          <p:cNvSpPr txBox="1"/>
          <p:nvPr/>
        </p:nvSpPr>
        <p:spPr>
          <a:xfrm>
            <a:off x="78750" y="3941666"/>
            <a:ext cx="7520766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9F1C74"/>
              </a:buClr>
              <a:buSzPts val="12200"/>
            </a:pPr>
            <a:endParaRPr sz="56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g635a01a98e_0_2"/>
          <p:cNvSpPr txBox="1"/>
          <p:nvPr/>
        </p:nvSpPr>
        <p:spPr>
          <a:xfrm>
            <a:off x="427219" y="1859397"/>
            <a:ext cx="8716781" cy="532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marL="382387" indent="-409175">
              <a:buSzPts val="3000"/>
              <a:buFont typeface="Wingdings" panose="05000000000000000000" pitchFamily="2" charset="2"/>
              <a:buChar char="§"/>
            </a:pPr>
            <a:r>
              <a:rPr lang="en-US" sz="2100" b="1" dirty="0"/>
              <a:t>LESIONES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físicas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 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92907" indent="-171450">
              <a:spcBef>
                <a:spcPts val="703"/>
              </a:spcBef>
              <a:buFont typeface="Wingdings" panose="05000000000000000000" pitchFamily="2" charset="2"/>
              <a:buChar char="§"/>
            </a:pPr>
            <a:endParaRPr sz="600" dirty="0">
              <a:latin typeface="Avenir"/>
              <a:ea typeface="Avenir"/>
              <a:cs typeface="Avenir"/>
              <a:sym typeface="Avenir"/>
            </a:endParaRPr>
          </a:p>
          <a:p>
            <a:pPr marL="382387" indent="-409175">
              <a:spcBef>
                <a:spcPts val="703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b="1" dirty="0"/>
              <a:t>EMBARAZO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o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embarazo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reciente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92907" indent="-171450">
              <a:spcBef>
                <a:spcPts val="703"/>
              </a:spcBef>
              <a:buFont typeface="Wingdings" panose="05000000000000000000" pitchFamily="2" charset="2"/>
              <a:buChar char="§"/>
            </a:pPr>
            <a:endParaRPr sz="600" dirty="0">
              <a:latin typeface="Avenir"/>
              <a:ea typeface="Avenir"/>
              <a:cs typeface="Avenir"/>
              <a:sym typeface="Avenir"/>
            </a:endParaRPr>
          </a:p>
          <a:p>
            <a:pPr marL="382387" indent="-409175">
              <a:spcBef>
                <a:spcPts val="703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Pensamientos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y/o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intentos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100" b="1" dirty="0"/>
              <a:t>SUICIDIO</a:t>
            </a:r>
            <a:endParaRPr sz="2100" b="1" dirty="0"/>
          </a:p>
          <a:p>
            <a:pPr marL="492907" indent="-171450">
              <a:spcBef>
                <a:spcPts val="703"/>
              </a:spcBef>
              <a:buFont typeface="Wingdings" panose="05000000000000000000" pitchFamily="2" charset="2"/>
              <a:buChar char="§"/>
            </a:pPr>
            <a:endParaRPr sz="600" b="1" dirty="0">
              <a:latin typeface="Avenir"/>
              <a:ea typeface="Avenir"/>
              <a:cs typeface="Avenir"/>
              <a:sym typeface="Avenir"/>
            </a:endParaRPr>
          </a:p>
          <a:p>
            <a:pPr marL="382387" indent="-409175">
              <a:spcBef>
                <a:spcPts val="703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Intenta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dejar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esa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relación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o</a:t>
            </a:r>
            <a:r>
              <a:rPr lang="en-US" sz="2100" dirty="0"/>
              <a:t> </a:t>
            </a:r>
            <a:r>
              <a:rPr lang="en-US" sz="2100" b="1" dirty="0"/>
              <a:t>LA HA DEJADO EN LOS ÚLTIMOS </a:t>
            </a:r>
            <a:r>
              <a:rPr lang="en-US" sz="2100" b="1" dirty="0" smtClean="0"/>
              <a:t>12 </a:t>
            </a:r>
            <a:r>
              <a:rPr lang="en-US" sz="2100" b="1" dirty="0"/>
              <a:t>MESES</a:t>
            </a:r>
            <a:endParaRPr sz="2100" b="1" dirty="0"/>
          </a:p>
          <a:p>
            <a:pPr marL="492907" indent="-171450">
              <a:spcBef>
                <a:spcPts val="703"/>
              </a:spcBef>
              <a:buFont typeface="Wingdings" panose="05000000000000000000" pitchFamily="2" charset="2"/>
              <a:buChar char="§"/>
            </a:pPr>
            <a:endParaRPr sz="600" b="1" dirty="0">
              <a:latin typeface="Avenir"/>
              <a:ea typeface="Avenir"/>
              <a:cs typeface="Avenir"/>
              <a:sym typeface="Avenir"/>
            </a:endParaRPr>
          </a:p>
          <a:p>
            <a:pPr marL="382387" indent="-409175">
              <a:spcBef>
                <a:spcPts val="703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Se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separó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numerosas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oportunidades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y </a:t>
            </a:r>
            <a:r>
              <a:rPr lang="en-US" sz="2100" b="1" dirty="0"/>
              <a:t>REGRESÓ</a:t>
            </a:r>
            <a:r>
              <a:rPr lang="en-US" sz="2100" dirty="0"/>
              <a:t> 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con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él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92907" indent="-171450">
              <a:spcBef>
                <a:spcPts val="703"/>
              </a:spcBef>
              <a:buFont typeface="Wingdings" panose="05000000000000000000" pitchFamily="2" charset="2"/>
              <a:buChar char="§"/>
            </a:pPr>
            <a:endParaRPr sz="600" dirty="0">
              <a:latin typeface="Avenir"/>
              <a:ea typeface="Avenir"/>
              <a:cs typeface="Avenir"/>
              <a:sym typeface="Avenir"/>
            </a:endParaRPr>
          </a:p>
          <a:p>
            <a:pPr marL="382387" indent="-409175">
              <a:spcBef>
                <a:spcPts val="703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b="1" dirty="0"/>
              <a:t>DEPENDE</a:t>
            </a:r>
            <a:r>
              <a:rPr lang="en-US" sz="2100" b="1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económicamente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del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agresor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92907" indent="-171450">
              <a:spcBef>
                <a:spcPts val="703"/>
              </a:spcBef>
              <a:buFont typeface="Wingdings" panose="05000000000000000000" pitchFamily="2" charset="2"/>
              <a:buChar char="§"/>
            </a:pPr>
            <a:endParaRPr sz="600" dirty="0">
              <a:latin typeface="Avenir"/>
              <a:ea typeface="Avenir"/>
              <a:cs typeface="Avenir"/>
              <a:sym typeface="Avenir"/>
            </a:endParaRPr>
          </a:p>
          <a:p>
            <a:pPr marL="382387" indent="-409175">
              <a:spcBef>
                <a:spcPts val="703"/>
              </a:spcBef>
              <a:spcAft>
                <a:spcPts val="703"/>
              </a:spcAft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Ella o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alguna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/o de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sus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hijas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/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os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tiene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alguna</a:t>
            </a:r>
            <a:r>
              <a:rPr lang="en-US" sz="2100" b="1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b="1" dirty="0"/>
              <a:t>ENFERMEDAD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crónica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100" b="1" dirty="0"/>
              <a:t>DISCAPACIDAD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y/o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recibe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medicación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b="1" dirty="0"/>
              <a:t>PSICOFARMACOLÓGICA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239164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5a01a98e_0_18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PAUTAS DE ACTUACIÓN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9" name="Google Shape;249;g635a01a98e_0_18"/>
          <p:cNvSpPr txBox="1"/>
          <p:nvPr/>
        </p:nvSpPr>
        <p:spPr>
          <a:xfrm>
            <a:off x="285750" y="692696"/>
            <a:ext cx="6223500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FE5690"/>
              </a:buClr>
              <a:buSzPts val="12200"/>
            </a:pPr>
            <a:r>
              <a:rPr lang="en-US" sz="4800" b="1" dirty="0">
                <a:solidFill>
                  <a:srgbClr val="881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mpact"/>
                <a:cs typeface="Impact"/>
                <a:sym typeface="Impact"/>
              </a:rPr>
              <a:t>CONVERSAR</a:t>
            </a:r>
            <a:endParaRPr sz="4800" b="1" dirty="0">
              <a:solidFill>
                <a:srgbClr val="8818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Impact"/>
              <a:cs typeface="Impact"/>
              <a:sym typeface="Impact"/>
            </a:endParaRPr>
          </a:p>
        </p:txBody>
      </p:sp>
      <p:sp>
        <p:nvSpPr>
          <p:cNvPr id="250" name="Google Shape;250;g635a01a98e_0_18"/>
          <p:cNvSpPr txBox="1"/>
          <p:nvPr/>
        </p:nvSpPr>
        <p:spPr>
          <a:xfrm>
            <a:off x="78750" y="3941666"/>
            <a:ext cx="7520766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9F1C74"/>
              </a:buClr>
              <a:buSzPts val="12200"/>
            </a:pPr>
            <a:endParaRPr sz="56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g635a01a98e_0_18"/>
          <p:cNvSpPr txBox="1"/>
          <p:nvPr/>
        </p:nvSpPr>
        <p:spPr>
          <a:xfrm>
            <a:off x="285750" y="1980563"/>
            <a:ext cx="8853891" cy="447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marL="342900" indent="-342900">
              <a:buSzPts val="3600"/>
              <a:buFont typeface="Wingdings" panose="05000000000000000000" pitchFamily="2" charset="2"/>
              <a:buChar char="§"/>
            </a:pP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¿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Te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sentís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b="1" dirty="0"/>
              <a:t>CÓMODA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hablando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esto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conmigo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o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preferís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que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te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informe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un 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recurso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donde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te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puedan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asesorar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y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escuchar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? 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664357" indent="-342900">
              <a:buFont typeface="Wingdings" panose="05000000000000000000" pitchFamily="2" charset="2"/>
              <a:buChar char="§"/>
            </a:pP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spcBef>
                <a:spcPts val="703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¿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Cómo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te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b="1" dirty="0"/>
              <a:t>SENTÍS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? ¿y con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él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? 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spcBef>
                <a:spcPts val="2812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¿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Esto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ya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b="1" dirty="0"/>
              <a:t>HABÍA PASADO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anteriormente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o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esta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la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primera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vez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? 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spcBef>
                <a:spcPts val="2812"/>
              </a:spcBef>
              <a:spcAft>
                <a:spcPts val="2812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¿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Te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hace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sentir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b="1" dirty="0"/>
              <a:t>CULPABLE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sus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agresiones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? 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29511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35a01a98e_0_28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PAUTAS DE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ACTUACIÓN - </a:t>
            </a:r>
            <a:r>
              <a:rPr lang="en-US" dirty="0" smtClean="0">
                <a:solidFill>
                  <a:schemeClr val="lt1"/>
                </a:solidFill>
              </a:rPr>
              <a:t> </a:t>
            </a:r>
            <a:r>
              <a:rPr lang="en-US" b="1" dirty="0">
                <a:solidFill>
                  <a:srgbClr val="881863"/>
                </a:solidFill>
                <a:latin typeface="+mj-lt"/>
                <a:ea typeface="Impact"/>
                <a:cs typeface="Impact"/>
                <a:sym typeface="Impact"/>
              </a:rPr>
              <a:t>CONVERSAR</a:t>
            </a:r>
            <a:endParaRPr b="1" dirty="0">
              <a:solidFill>
                <a:srgbClr val="881863"/>
              </a:solidFill>
              <a:latin typeface="+mj-lt"/>
              <a:ea typeface="Impact"/>
              <a:cs typeface="Impact"/>
              <a:sym typeface="Impact"/>
            </a:endParaRPr>
          </a:p>
        </p:txBody>
      </p:sp>
      <p:sp>
        <p:nvSpPr>
          <p:cNvPr id="257" name="Google Shape;257;g635a01a98e_0_28"/>
          <p:cNvSpPr txBox="1"/>
          <p:nvPr/>
        </p:nvSpPr>
        <p:spPr>
          <a:xfrm>
            <a:off x="4412" y="3729322"/>
            <a:ext cx="7520766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9F1C74"/>
              </a:buClr>
              <a:buSzPts val="12200"/>
            </a:pPr>
            <a:endParaRPr sz="170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g635a01a98e_0_28"/>
          <p:cNvSpPr txBox="1"/>
          <p:nvPr/>
        </p:nvSpPr>
        <p:spPr>
          <a:xfrm>
            <a:off x="285750" y="842994"/>
            <a:ext cx="8858320" cy="59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marL="369688" indent="-342900"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Le </a:t>
            </a:r>
            <a:r>
              <a:rPr lang="en-US" sz="2100" b="1" dirty="0"/>
              <a:t>IMPIDE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estudiar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trabajar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u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otros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proyectos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?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2109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Le </a:t>
            </a:r>
            <a:r>
              <a:rPr lang="en-US" sz="2100" b="1" dirty="0"/>
              <a:t>CONTROLA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el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dinero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? 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2109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n-US" sz="2100" b="1" dirty="0"/>
              <a:t>CELA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, la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vigila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, le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revisa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el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celular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, la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acusa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infidelidad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?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2109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n-US" sz="2100" b="1" dirty="0"/>
              <a:t>ALEJÓ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su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familia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o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amistades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?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2109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Le</a:t>
            </a:r>
            <a:r>
              <a:rPr lang="en-US" sz="2100" b="1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b="1" dirty="0"/>
              <a:t>IMPIDE SALIR</a:t>
            </a:r>
            <a:r>
              <a:rPr lang="en-US" sz="2100" b="1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de casa?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2109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El </a:t>
            </a:r>
            <a:r>
              <a:rPr lang="en-US" sz="2100" b="1" dirty="0"/>
              <a:t>AISLAMIENTO </a:t>
            </a:r>
            <a:r>
              <a:rPr lang="en-US" sz="2100" b="1" dirty="0">
                <a:latin typeface="Avenir"/>
                <a:ea typeface="Avenir"/>
                <a:cs typeface="Avenir"/>
                <a:sym typeface="Avenir"/>
              </a:rPr>
              <a:t>o </a:t>
            </a:r>
            <a:r>
              <a:rPr lang="en-US" sz="2100" b="1" dirty="0"/>
              <a:t>ENCIERRO</a:t>
            </a:r>
            <a:r>
              <a:rPr lang="en-US" sz="2100" b="1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es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cada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vez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mayor?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2109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n-US" sz="2100" b="1" dirty="0"/>
              <a:t>INSULTA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, la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humilla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, se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burla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?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2109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Le </a:t>
            </a:r>
            <a:r>
              <a:rPr lang="en-US" sz="2100" b="1" dirty="0"/>
              <a:t>ROMPIÓ OBJETOS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personales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?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2109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n-US" sz="2100" b="1" dirty="0"/>
              <a:t>LASTIMÓ</a:t>
            </a:r>
            <a:r>
              <a:rPr lang="en-US" sz="2100" b="1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y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cuándo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?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2109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n-US" sz="2100" b="1" dirty="0"/>
              <a:t>FORZÓ SEXUALMENTE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alguna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forma?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21457" algn="just">
              <a:spcBef>
                <a:spcPts val="2109"/>
              </a:spcBef>
            </a:pPr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254166"/>
              </a:lnSpc>
              <a:spcBef>
                <a:spcPts val="422"/>
              </a:spcBef>
            </a:pPr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254166"/>
              </a:lnSpc>
              <a:spcBef>
                <a:spcPts val="422"/>
              </a:spcBef>
            </a:pPr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254166"/>
              </a:lnSpc>
              <a:spcBef>
                <a:spcPts val="422"/>
              </a:spcBef>
            </a:pPr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254166"/>
              </a:lnSpc>
              <a:spcBef>
                <a:spcPts val="422"/>
              </a:spcBef>
            </a:pPr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254166"/>
              </a:lnSpc>
              <a:spcBef>
                <a:spcPts val="422"/>
              </a:spcBef>
            </a:pPr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254166"/>
              </a:lnSpc>
              <a:spcBef>
                <a:spcPts val="422"/>
              </a:spcBef>
            </a:pPr>
            <a:r>
              <a:rPr lang="en-US" sz="1700" dirty="0">
                <a:solidFill>
                  <a:srgbClr val="186598"/>
                </a:solidFill>
                <a:latin typeface="Poppins"/>
                <a:ea typeface="Poppins"/>
                <a:cs typeface="Poppins"/>
                <a:sym typeface="Poppins"/>
              </a:rPr>
              <a:t>¿HA INTENTADO O TE AMENAZÓ CON SUICIDARSE?</a:t>
            </a:r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254166"/>
              </a:lnSpc>
              <a:spcBef>
                <a:spcPts val="422"/>
              </a:spcBef>
            </a:pPr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254166"/>
              </a:lnSpc>
              <a:spcBef>
                <a:spcPts val="422"/>
              </a:spcBef>
            </a:pPr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254166"/>
              </a:lnSpc>
              <a:spcBef>
                <a:spcPts val="422"/>
              </a:spcBef>
              <a:buClr>
                <a:srgbClr val="FFFFFF"/>
              </a:buClr>
              <a:buSzPts val="2400"/>
            </a:pPr>
            <a:r>
              <a:rPr lang="en-US" sz="1700" dirty="0">
                <a:solidFill>
                  <a:srgbClr val="186598"/>
                </a:solidFill>
                <a:latin typeface="Poppins"/>
                <a:ea typeface="Poppins"/>
                <a:cs typeface="Poppins"/>
                <a:sym typeface="Poppins"/>
              </a:rPr>
              <a:t>¿TE LASTIMÓ DURANTE EL  EMBARAZO? -</a:t>
            </a:r>
            <a:r>
              <a:rPr lang="en-US" sz="1700" dirty="0" err="1">
                <a:solidFill>
                  <a:srgbClr val="186598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1700" dirty="0">
                <a:solidFill>
                  <a:srgbClr val="18659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00" dirty="0" err="1">
                <a:solidFill>
                  <a:srgbClr val="186598"/>
                </a:solidFill>
                <a:latin typeface="Poppins"/>
                <a:ea typeface="Poppins"/>
                <a:cs typeface="Poppins"/>
                <a:sym typeface="Poppins"/>
              </a:rPr>
              <a:t>caso</a:t>
            </a:r>
            <a:r>
              <a:rPr lang="en-US" sz="1700" dirty="0">
                <a:solidFill>
                  <a:srgbClr val="186598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700" dirty="0" err="1">
                <a:solidFill>
                  <a:srgbClr val="186598"/>
                </a:solidFill>
                <a:latin typeface="Poppins"/>
                <a:ea typeface="Poppins"/>
                <a:cs typeface="Poppins"/>
                <a:sym typeface="Poppins"/>
              </a:rPr>
              <a:t>corresponder</a:t>
            </a:r>
            <a:r>
              <a:rPr lang="en-US" sz="1700" dirty="0">
                <a:solidFill>
                  <a:srgbClr val="186598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254166"/>
              </a:lnSpc>
              <a:spcBef>
                <a:spcPts val="422"/>
              </a:spcBef>
              <a:buClr>
                <a:srgbClr val="FFFFFF"/>
              </a:buClr>
              <a:buSzPts val="2400"/>
            </a:pPr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/>
            <a:endParaRPr sz="1700" dirty="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g635a01a98e_0_28"/>
          <p:cNvSpPr txBox="1"/>
          <p:nvPr/>
        </p:nvSpPr>
        <p:spPr>
          <a:xfrm>
            <a:off x="6337547" y="1623041"/>
            <a:ext cx="2431477" cy="4805789"/>
          </a:xfrm>
          <a:prstGeom prst="rect">
            <a:avLst/>
          </a:prstGeom>
          <a:noFill/>
          <a:ln>
            <a:noFill/>
          </a:ln>
          <a:effectLst>
            <a:outerShdw blurRad="57150" dist="47625" dir="215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-US">
                <a:latin typeface="Avenir"/>
                <a:ea typeface="Avenir"/>
                <a:cs typeface="Avenir"/>
                <a:sym typeface="Avenir"/>
              </a:rPr>
            </a:br>
            <a:r>
              <a:rPr lang="en-US" sz="28100">
                <a:solidFill>
                  <a:srgbClr val="0B5394"/>
                </a:solidFill>
              </a:rPr>
              <a:t>?</a:t>
            </a:r>
            <a:endParaRPr sz="2810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3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35a01a98e_0_35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PAUTAS DE ACTUACIÓN - </a:t>
            </a:r>
            <a:r>
              <a:rPr lang="en-US" b="1" dirty="0">
                <a:solidFill>
                  <a:srgbClr val="881863"/>
                </a:solidFill>
                <a:latin typeface="+mj-lt"/>
                <a:ea typeface="Impact"/>
                <a:cs typeface="Impact"/>
                <a:sym typeface="Impact"/>
              </a:rPr>
              <a:t>CONVERSAR</a:t>
            </a:r>
            <a:endParaRPr b="1" dirty="0">
              <a:solidFill>
                <a:srgbClr val="881863"/>
              </a:solidFill>
              <a:latin typeface="+mj-lt"/>
              <a:ea typeface="Impact"/>
              <a:cs typeface="Impact"/>
              <a:sym typeface="Impact"/>
            </a:endParaRPr>
          </a:p>
        </p:txBody>
      </p:sp>
      <p:sp>
        <p:nvSpPr>
          <p:cNvPr id="265" name="Google Shape;265;g635a01a98e_0_35"/>
          <p:cNvSpPr txBox="1"/>
          <p:nvPr/>
        </p:nvSpPr>
        <p:spPr>
          <a:xfrm>
            <a:off x="4412" y="3729322"/>
            <a:ext cx="7520766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9F1C74"/>
              </a:buClr>
              <a:buSzPts val="12200"/>
            </a:pPr>
            <a:endParaRPr sz="1700">
              <a:solidFill>
                <a:srgbClr val="18659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g635a01a98e_0_35"/>
          <p:cNvSpPr txBox="1"/>
          <p:nvPr/>
        </p:nvSpPr>
        <p:spPr>
          <a:xfrm>
            <a:off x="285750" y="1051893"/>
            <a:ext cx="8858320" cy="541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5717" tIns="35717" rIns="35717" bIns="35717" anchor="t" anchorCtr="0">
            <a:noAutofit/>
          </a:bodyPr>
          <a:lstStyle/>
          <a:p>
            <a:pPr algn="just">
              <a:buClr>
                <a:srgbClr val="FFFFFF"/>
              </a:buClr>
              <a:buSzPts val="1200"/>
            </a:pPr>
            <a:endParaRPr sz="8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lnSpc>
                <a:spcPct val="115000"/>
              </a:lnSpc>
              <a:spcBef>
                <a:spcPts val="1406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violencia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física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b="1" dirty="0"/>
              <a:t>EMPEORÓ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o                                           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fue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b="1" dirty="0"/>
              <a:t>MÁS FRECUENTE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los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últimos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6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meses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? 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664357" indent="-342900">
              <a:lnSpc>
                <a:spcPct val="115000"/>
              </a:lnSpc>
              <a:spcBef>
                <a:spcPts val="703"/>
              </a:spcBef>
              <a:buFont typeface="Wingdings" panose="05000000000000000000" pitchFamily="2" charset="2"/>
              <a:buChar char="§"/>
            </a:pP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lnSpc>
                <a:spcPct val="115000"/>
              </a:lnSpc>
              <a:spcBef>
                <a:spcPts val="703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Tuvo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intentos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500" b="1" dirty="0"/>
              <a:t>ESTRANGULARLA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?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664357" indent="-342900">
              <a:lnSpc>
                <a:spcPct val="115000"/>
              </a:lnSpc>
              <a:spcBef>
                <a:spcPts val="703"/>
              </a:spcBef>
              <a:buFont typeface="Wingdings" panose="05000000000000000000" pitchFamily="2" charset="2"/>
              <a:buChar char="§"/>
            </a:pP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lnSpc>
                <a:spcPct val="115000"/>
              </a:lnSpc>
              <a:spcBef>
                <a:spcPts val="703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n-US" sz="2500" b="1" dirty="0"/>
              <a:t>AMENAZÓ</a:t>
            </a:r>
            <a:r>
              <a:rPr lang="en-US" sz="2500" dirty="0"/>
              <a:t> 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de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muerte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? 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664357" indent="-342900">
              <a:lnSpc>
                <a:spcPct val="115000"/>
              </a:lnSpc>
              <a:spcBef>
                <a:spcPts val="703"/>
              </a:spcBef>
              <a:buFont typeface="Wingdings" panose="05000000000000000000" pitchFamily="2" charset="2"/>
              <a:buChar char="§"/>
            </a:pP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lnSpc>
                <a:spcPct val="115000"/>
              </a:lnSpc>
              <a:spcBef>
                <a:spcPts val="703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Tiene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b="1" dirty="0"/>
              <a:t>ARMAS</a:t>
            </a:r>
            <a:r>
              <a:rPr lang="en-US" sz="2500" b="1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la casa o la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amenazó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con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armas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?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664357" indent="-342900">
              <a:lnSpc>
                <a:spcPct val="115000"/>
              </a:lnSpc>
              <a:spcBef>
                <a:spcPts val="703"/>
              </a:spcBef>
              <a:buFont typeface="Wingdings" panose="05000000000000000000" pitchFamily="2" charset="2"/>
              <a:buChar char="§"/>
            </a:pP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lnSpc>
                <a:spcPct val="115000"/>
              </a:lnSpc>
              <a:spcBef>
                <a:spcPts val="703"/>
              </a:spcBef>
              <a:spcAft>
                <a:spcPts val="703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Tiene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b="1" dirty="0"/>
              <a:t>MIEDO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de que la mate?</a:t>
            </a:r>
            <a:endParaRPr sz="2500" u="sng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7" name="Google Shape;267;g635a01a98e_0_35"/>
          <p:cNvSpPr txBox="1"/>
          <p:nvPr/>
        </p:nvSpPr>
        <p:spPr>
          <a:xfrm>
            <a:off x="7148988" y="913254"/>
            <a:ext cx="1350422" cy="3759961"/>
          </a:xfrm>
          <a:prstGeom prst="rect">
            <a:avLst/>
          </a:prstGeom>
          <a:noFill/>
          <a:ln>
            <a:noFill/>
          </a:ln>
          <a:effectLst>
            <a:outerShdw blurRad="57150" dist="38100" dir="215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28100">
                <a:solidFill>
                  <a:srgbClr val="CC0000"/>
                </a:solidFill>
              </a:rPr>
              <a:t>!</a:t>
            </a:r>
            <a:endParaRPr sz="2810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33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002befda6_1_22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PAUTAS DE ACTUACIÓN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3" name="Google Shape;273;g6002befda6_1_22"/>
          <p:cNvSpPr txBox="1"/>
          <p:nvPr/>
        </p:nvSpPr>
        <p:spPr>
          <a:xfrm>
            <a:off x="251520" y="821074"/>
            <a:ext cx="2930206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9F1C74"/>
              </a:buClr>
              <a:buSzPts val="12200"/>
            </a:pPr>
            <a:r>
              <a:rPr lang="en-US" sz="4600" b="1" dirty="0">
                <a:solidFill>
                  <a:srgbClr val="4E1F5E"/>
                </a:solidFill>
                <a:latin typeface="+mj-lt"/>
                <a:ea typeface="Impact"/>
                <a:cs typeface="Impact"/>
                <a:sym typeface="Impact"/>
              </a:rPr>
              <a:t>ORIENTAR</a:t>
            </a:r>
            <a:endParaRPr sz="5600" b="1" dirty="0">
              <a:solidFill>
                <a:srgbClr val="4E1F5E"/>
              </a:solidFill>
              <a:latin typeface="+mj-lt"/>
              <a:ea typeface="Impact"/>
              <a:cs typeface="Impact"/>
              <a:sym typeface="Impact"/>
            </a:endParaRPr>
          </a:p>
        </p:txBody>
      </p:sp>
      <p:sp>
        <p:nvSpPr>
          <p:cNvPr id="274" name="Google Shape;274;g6002befda6_1_22"/>
          <p:cNvSpPr txBox="1"/>
          <p:nvPr/>
        </p:nvSpPr>
        <p:spPr>
          <a:xfrm>
            <a:off x="0" y="1680135"/>
            <a:ext cx="8800313" cy="4493602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indent="321457" algn="just">
              <a:spcBef>
                <a:spcPts val="422"/>
              </a:spcBef>
            </a:pPr>
            <a:r>
              <a:rPr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/>
          </a:p>
        </p:txBody>
      </p:sp>
      <p:sp>
        <p:nvSpPr>
          <p:cNvPr id="275" name="Google Shape;275;g6002befda6_1_22"/>
          <p:cNvSpPr txBox="1"/>
          <p:nvPr/>
        </p:nvSpPr>
        <p:spPr>
          <a:xfrm>
            <a:off x="3327139" y="1205191"/>
            <a:ext cx="2482102" cy="644203"/>
          </a:xfrm>
          <a:prstGeom prst="rect">
            <a:avLst/>
          </a:prstGeom>
          <a:solidFill>
            <a:srgbClr val="4E1F5E"/>
          </a:solidFill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>
              <a:spcBef>
                <a:spcPts val="703"/>
              </a:spcBef>
            </a:pPr>
            <a:r>
              <a:rPr lang="en-US" sz="2500" b="1" dirty="0">
                <a:solidFill>
                  <a:srgbClr val="FFFFFF"/>
                </a:solidFill>
              </a:rPr>
              <a:t>SIEMPRE</a:t>
            </a:r>
            <a:endParaRPr sz="2500" b="1" dirty="0">
              <a:solidFill>
                <a:srgbClr val="FFFFFF"/>
              </a:solidFill>
            </a:endParaRPr>
          </a:p>
        </p:txBody>
      </p:sp>
      <p:sp>
        <p:nvSpPr>
          <p:cNvPr id="276" name="Google Shape;276;g6002befda6_1_22"/>
          <p:cNvSpPr txBox="1"/>
          <p:nvPr/>
        </p:nvSpPr>
        <p:spPr>
          <a:xfrm>
            <a:off x="3303198" y="2107125"/>
            <a:ext cx="2529984" cy="12803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>
              <a:spcBef>
                <a:spcPts val="703"/>
              </a:spcBef>
            </a:pPr>
            <a:r>
              <a:rPr lang="en-US" sz="2400" b="1" dirty="0" err="1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Cuando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 el </a:t>
            </a:r>
            <a:r>
              <a:rPr lang="en-US" sz="2400" b="1" dirty="0" err="1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riesgo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 </a:t>
            </a:r>
            <a:endParaRPr sz="2400" b="1" dirty="0">
              <a:solidFill>
                <a:srgbClr val="FFFFFF"/>
              </a:solidFill>
              <a:latin typeface="+mj-lt"/>
              <a:ea typeface="Avenir"/>
              <a:cs typeface="Avenir"/>
              <a:sym typeface="Avenir"/>
            </a:endParaRPr>
          </a:p>
          <a:p>
            <a:pPr algn="ctr">
              <a:spcBef>
                <a:spcPts val="703"/>
              </a:spcBef>
            </a:pPr>
            <a:r>
              <a:rPr lang="en-US" sz="3900" b="1" dirty="0">
                <a:solidFill>
                  <a:srgbClr val="FFFFFF"/>
                </a:solidFill>
              </a:rPr>
              <a:t>ES ALTO</a:t>
            </a:r>
            <a:endParaRPr sz="3900" b="1" dirty="0">
              <a:solidFill>
                <a:srgbClr val="FFFFFF"/>
              </a:solidFill>
            </a:endParaRPr>
          </a:p>
        </p:txBody>
      </p:sp>
      <p:sp>
        <p:nvSpPr>
          <p:cNvPr id="277" name="Google Shape;277;g6002befda6_1_22"/>
          <p:cNvSpPr txBox="1"/>
          <p:nvPr/>
        </p:nvSpPr>
        <p:spPr>
          <a:xfrm>
            <a:off x="3327139" y="3583670"/>
            <a:ext cx="2482102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DECIDE HACER LA DENUNCIA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8" name="Google Shape;278;g6002befda6_1_22"/>
          <p:cNvSpPr/>
          <p:nvPr/>
        </p:nvSpPr>
        <p:spPr>
          <a:xfrm>
            <a:off x="1084658" y="3271764"/>
            <a:ext cx="1549547" cy="1542797"/>
          </a:xfrm>
          <a:prstGeom prst="ellipse">
            <a:avLst/>
          </a:prstGeom>
          <a:solidFill>
            <a:srgbClr val="0B76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85725" dir="540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279" name="Google Shape;279;g6002befda6_1_22"/>
          <p:cNvSpPr/>
          <p:nvPr/>
        </p:nvSpPr>
        <p:spPr>
          <a:xfrm>
            <a:off x="6652652" y="3271764"/>
            <a:ext cx="1549547" cy="1542797"/>
          </a:xfrm>
          <a:prstGeom prst="ellipse">
            <a:avLst/>
          </a:prstGeom>
          <a:solidFill>
            <a:srgbClr val="DB6535"/>
          </a:solidFill>
          <a:ln>
            <a:noFill/>
          </a:ln>
          <a:effectLst>
            <a:outerShdw blurRad="57150" dist="85725" dir="540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280" name="Google Shape;280;g6002befda6_1_22"/>
          <p:cNvSpPr/>
          <p:nvPr/>
        </p:nvSpPr>
        <p:spPr>
          <a:xfrm>
            <a:off x="6781324" y="3400436"/>
            <a:ext cx="1292203" cy="12854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281" name="Google Shape;281;g6002befda6_1_22"/>
          <p:cNvSpPr/>
          <p:nvPr/>
        </p:nvSpPr>
        <p:spPr>
          <a:xfrm>
            <a:off x="1213330" y="3400436"/>
            <a:ext cx="1292203" cy="12854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g6002befda6_1_22"/>
          <p:cNvSpPr txBox="1"/>
          <p:nvPr/>
        </p:nvSpPr>
        <p:spPr>
          <a:xfrm>
            <a:off x="1005223" y="3561170"/>
            <a:ext cx="1629070" cy="128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6700">
                <a:latin typeface="Impact"/>
                <a:ea typeface="Impact"/>
                <a:cs typeface="Impact"/>
                <a:sym typeface="Impact"/>
              </a:rPr>
              <a:t>SÍ</a:t>
            </a:r>
            <a:endParaRPr sz="67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3" name="Google Shape;283;g6002befda6_1_22"/>
          <p:cNvSpPr txBox="1"/>
          <p:nvPr/>
        </p:nvSpPr>
        <p:spPr>
          <a:xfrm>
            <a:off x="6612891" y="3507592"/>
            <a:ext cx="1629070" cy="128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6700">
                <a:latin typeface="Impact"/>
                <a:ea typeface="Impact"/>
                <a:cs typeface="Impact"/>
                <a:sym typeface="Impact"/>
              </a:rPr>
              <a:t>NO</a:t>
            </a:r>
            <a:endParaRPr sz="6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284" name="Google Shape;284;g6002befda6_1_22"/>
          <p:cNvCxnSpPr/>
          <p:nvPr/>
        </p:nvCxnSpPr>
        <p:spPr>
          <a:xfrm rot="10800000">
            <a:off x="2755389" y="4155943"/>
            <a:ext cx="707273" cy="6328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g6002befda6_1_22"/>
          <p:cNvCxnSpPr/>
          <p:nvPr/>
        </p:nvCxnSpPr>
        <p:spPr>
          <a:xfrm rot="10800000">
            <a:off x="5740594" y="4147154"/>
            <a:ext cx="707273" cy="6328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86" name="Google Shape;286;g6002befda6_1_22"/>
          <p:cNvSpPr txBox="1"/>
          <p:nvPr/>
        </p:nvSpPr>
        <p:spPr>
          <a:xfrm>
            <a:off x="509010" y="5373216"/>
            <a:ext cx="2700844" cy="1228155"/>
          </a:xfrm>
          <a:prstGeom prst="rect">
            <a:avLst/>
          </a:prstGeom>
          <a:solidFill>
            <a:srgbClr val="674EA7"/>
          </a:solidFill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Decide </a:t>
            </a:r>
            <a:r>
              <a:rPr lang="en-US" sz="24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irse</a:t>
            </a:r>
            <a:r>
              <a:rPr lang="en-US" sz="2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del </a:t>
            </a:r>
            <a:r>
              <a:rPr lang="en-US" sz="24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lugar</a:t>
            </a:r>
            <a:endParaRPr sz="2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/>
            <a:r>
              <a:rPr lang="en-US" sz="24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donde</a:t>
            </a:r>
            <a:r>
              <a:rPr lang="en-US" sz="2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CONVIVEN</a:t>
            </a:r>
            <a:endParaRPr sz="2400" b="1" dirty="0">
              <a:solidFill>
                <a:srgbClr val="FFFFFF"/>
              </a:solidFill>
            </a:endParaRPr>
          </a:p>
        </p:txBody>
      </p:sp>
      <p:cxnSp>
        <p:nvCxnSpPr>
          <p:cNvPr id="287" name="Google Shape;287;g6002befda6_1_22"/>
          <p:cNvCxnSpPr>
            <a:endCxn id="286" idx="0"/>
          </p:cNvCxnSpPr>
          <p:nvPr/>
        </p:nvCxnSpPr>
        <p:spPr>
          <a:xfrm flipH="1">
            <a:off x="1859432" y="4793045"/>
            <a:ext cx="13922" cy="580171"/>
          </a:xfrm>
          <a:prstGeom prst="straightConnector1">
            <a:avLst/>
          </a:prstGeom>
          <a:noFill/>
          <a:ln w="76200" cap="flat" cmpd="sng">
            <a:solidFill>
              <a:srgbClr val="0B768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g6002befda6_1_22"/>
          <p:cNvCxnSpPr/>
          <p:nvPr/>
        </p:nvCxnSpPr>
        <p:spPr>
          <a:xfrm>
            <a:off x="4566296" y="1849394"/>
            <a:ext cx="6328" cy="257766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g6002befda6_1_22"/>
          <p:cNvCxnSpPr/>
          <p:nvPr/>
        </p:nvCxnSpPr>
        <p:spPr>
          <a:xfrm flipH="1">
            <a:off x="4566296" y="3387516"/>
            <a:ext cx="6328" cy="196172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g6002befda6_1_22"/>
          <p:cNvSpPr txBox="1"/>
          <p:nvPr/>
        </p:nvSpPr>
        <p:spPr>
          <a:xfrm>
            <a:off x="3349930" y="5373216"/>
            <a:ext cx="2700633" cy="856406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/>
            <a:endParaRPr sz="2100" b="1" dirty="0">
              <a:solidFill>
                <a:srgbClr val="FFFFFF"/>
              </a:solidFill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NO</a:t>
            </a:r>
            <a:r>
              <a:rPr lang="en-US" sz="2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CONVIVE</a:t>
            </a:r>
            <a:endParaRPr sz="2400" b="1" dirty="0">
              <a:solidFill>
                <a:srgbClr val="FFFFFF"/>
              </a:solidFill>
            </a:endParaRPr>
          </a:p>
          <a:p>
            <a:endParaRPr sz="2100" b="1" dirty="0">
              <a:solidFill>
                <a:srgbClr val="FFFFFF"/>
              </a:solidFill>
            </a:endParaRPr>
          </a:p>
        </p:txBody>
      </p:sp>
      <p:cxnSp>
        <p:nvCxnSpPr>
          <p:cNvPr id="291" name="Google Shape;291;g6002befda6_1_22"/>
          <p:cNvCxnSpPr/>
          <p:nvPr/>
        </p:nvCxnSpPr>
        <p:spPr>
          <a:xfrm>
            <a:off x="2485934" y="4402216"/>
            <a:ext cx="1798034" cy="898992"/>
          </a:xfrm>
          <a:prstGeom prst="straightConnector1">
            <a:avLst/>
          </a:prstGeom>
          <a:noFill/>
          <a:ln w="76200" cap="flat" cmpd="sng">
            <a:solidFill>
              <a:srgbClr val="0B768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7495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35a01a98e_0_103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PAUTAS DE ACTUACIÓN - </a:t>
            </a:r>
            <a:r>
              <a:rPr lang="en-US" b="1" dirty="0">
                <a:solidFill>
                  <a:srgbClr val="4E1F5E"/>
                </a:solidFill>
                <a:latin typeface="+mj-lt"/>
                <a:ea typeface="Impact"/>
                <a:cs typeface="Impact"/>
                <a:sym typeface="Impact"/>
              </a:rPr>
              <a:t>ORIENTAR</a:t>
            </a:r>
            <a:endParaRPr b="1" dirty="0">
              <a:solidFill>
                <a:srgbClr val="4E1F5E"/>
              </a:solidFill>
              <a:latin typeface="+mj-lt"/>
              <a:ea typeface="Impact"/>
              <a:cs typeface="Impact"/>
              <a:sym typeface="Impact"/>
            </a:endParaRPr>
          </a:p>
        </p:txBody>
      </p:sp>
      <p:sp>
        <p:nvSpPr>
          <p:cNvPr id="297" name="Google Shape;297;g635a01a98e_0_103"/>
          <p:cNvSpPr txBox="1"/>
          <p:nvPr/>
        </p:nvSpPr>
        <p:spPr>
          <a:xfrm>
            <a:off x="78750" y="3941666"/>
            <a:ext cx="7520766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9F1C74"/>
              </a:buClr>
              <a:buSzPts val="12200"/>
            </a:pPr>
            <a:endParaRPr sz="56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g635a01a98e_0_103"/>
          <p:cNvSpPr txBox="1"/>
          <p:nvPr/>
        </p:nvSpPr>
        <p:spPr>
          <a:xfrm>
            <a:off x="372639" y="1584387"/>
            <a:ext cx="8114136" cy="527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marL="378617" indent="-342900">
              <a:buSzPts val="28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Utilizar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b="1" dirty="0" err="1"/>
              <a:t>lenguaje</a:t>
            </a:r>
            <a:r>
              <a:rPr lang="en-US" sz="2000" b="1" dirty="0"/>
              <a:t> </a:t>
            </a:r>
            <a:r>
              <a:rPr lang="en-US" sz="2000" b="1" dirty="0" err="1"/>
              <a:t>claro</a:t>
            </a:r>
            <a:r>
              <a:rPr lang="en-US" sz="2000" b="1" dirty="0"/>
              <a:t> 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y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comprensible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  <a:p>
            <a:pPr marL="378617" indent="-342900">
              <a:spcBef>
                <a:spcPts val="1406"/>
              </a:spcBef>
              <a:buSzPts val="28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Afirmar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el </a:t>
            </a:r>
            <a:r>
              <a:rPr lang="en-US" sz="2000" b="1" dirty="0"/>
              <a:t>derecho de las </a:t>
            </a:r>
            <a:r>
              <a:rPr lang="en-US" sz="2000" b="1" dirty="0" err="1"/>
              <a:t>mujeres</a:t>
            </a:r>
            <a:r>
              <a:rPr lang="en-US" sz="2000" b="1" dirty="0"/>
              <a:t> a </a:t>
            </a:r>
            <a:r>
              <a:rPr lang="en-US" sz="2000" b="1" dirty="0" err="1"/>
              <a:t>vivir</a:t>
            </a:r>
            <a:r>
              <a:rPr lang="en-US" sz="2000" b="1" dirty="0"/>
              <a:t> sin </a:t>
            </a:r>
            <a:r>
              <a:rPr lang="en-US" sz="2000" b="1" dirty="0" err="1"/>
              <a:t>violencia</a:t>
            </a:r>
            <a:endParaRPr sz="2000" b="1" dirty="0"/>
          </a:p>
          <a:p>
            <a:pPr marL="378617" indent="-342900">
              <a:spcBef>
                <a:spcPts val="1406"/>
              </a:spcBef>
              <a:buSzPts val="28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Comunicar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la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necesidad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000" b="1" dirty="0"/>
              <a:t>(re)</a:t>
            </a:r>
            <a:r>
              <a:rPr lang="en-US" sz="2000" b="1" dirty="0" err="1"/>
              <a:t>construir</a:t>
            </a:r>
            <a:r>
              <a:rPr lang="en-US" sz="2000" b="1" dirty="0"/>
              <a:t> </a:t>
            </a:r>
            <a:r>
              <a:rPr lang="en-US" sz="2000" b="1" dirty="0" err="1"/>
              <a:t>redes</a:t>
            </a:r>
            <a:r>
              <a:rPr lang="en-US" sz="2000" b="1" dirty="0"/>
              <a:t> de </a:t>
            </a:r>
            <a:r>
              <a:rPr lang="en-US" sz="2000" b="1" dirty="0" err="1"/>
              <a:t>apoyo</a:t>
            </a:r>
            <a:endParaRPr sz="2000" b="1" dirty="0"/>
          </a:p>
          <a:p>
            <a:pPr marL="378617" indent="-342900">
              <a:spcBef>
                <a:spcPts val="1406"/>
              </a:spcBef>
              <a:buSzPts val="28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Exprese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que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tiene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b="1" dirty="0"/>
              <a:t>derecho a </a:t>
            </a:r>
            <a:r>
              <a:rPr lang="en-US" sz="2000" b="1" dirty="0" err="1"/>
              <a:t>presentar</a:t>
            </a:r>
            <a:r>
              <a:rPr lang="en-US" sz="2000" b="1" dirty="0"/>
              <a:t> la </a:t>
            </a:r>
            <a:r>
              <a:rPr lang="en-US" sz="2000" b="1" dirty="0" err="1"/>
              <a:t>denuncia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la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justicia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lang="en-US" sz="2000" dirty="0" smtClean="0">
                <a:latin typeface="Avenir"/>
                <a:ea typeface="Avenir"/>
                <a:cs typeface="Avenir"/>
                <a:sym typeface="Avenir"/>
              </a:rPr>
              <a:t>     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por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cuestiones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violencia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física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, sexual,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amenazas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y/o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acoso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  <a:p>
            <a:pPr marL="378617" indent="-342900">
              <a:spcBef>
                <a:spcPts val="1406"/>
              </a:spcBef>
              <a:buSzPts val="28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Indicar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cuáles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son las </a:t>
            </a:r>
            <a:r>
              <a:rPr lang="en-US" sz="2000" b="1" dirty="0" err="1"/>
              <a:t>medidas</a:t>
            </a:r>
            <a:r>
              <a:rPr lang="en-US" sz="2000" b="1" dirty="0"/>
              <a:t> de  </a:t>
            </a:r>
            <a:r>
              <a:rPr lang="en-US" sz="2000" b="1" dirty="0" err="1"/>
              <a:t>protección</a:t>
            </a:r>
            <a:r>
              <a:rPr lang="en-US" sz="2000" b="1" dirty="0"/>
              <a:t> 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que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puede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solicitar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    </a:t>
            </a:r>
            <a:r>
              <a:rPr lang="en-US" sz="2000" dirty="0" smtClean="0">
                <a:latin typeface="Avenir"/>
                <a:ea typeface="Avenir"/>
                <a:cs typeface="Avenir"/>
                <a:sym typeface="Avenir"/>
              </a:rPr>
              <a:t>    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a la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justicia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para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ella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y para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sus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hijas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/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os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si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los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tuviere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  <a:p>
            <a:pPr marL="378617" indent="-342900">
              <a:spcBef>
                <a:spcPts val="1406"/>
              </a:spcBef>
              <a:buSzPts val="28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Comparta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b="1" dirty="0" err="1"/>
              <a:t>recursos</a:t>
            </a:r>
            <a:r>
              <a:rPr lang="en-US" sz="2000" b="1" dirty="0"/>
              <a:t> de </a:t>
            </a:r>
            <a:r>
              <a:rPr lang="en-US" sz="2000" b="1" dirty="0" err="1"/>
              <a:t>asistencia</a:t>
            </a:r>
            <a:r>
              <a:rPr lang="en-US" sz="2000" b="1" dirty="0"/>
              <a:t> </a:t>
            </a:r>
            <a:r>
              <a:rPr lang="en-US" sz="2000" b="1" dirty="0" err="1"/>
              <a:t>especializada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              </a:t>
            </a:r>
            <a:r>
              <a:rPr lang="en-US" sz="2000" dirty="0" smtClean="0">
                <a:latin typeface="Avenir"/>
                <a:ea typeface="Avenir"/>
                <a:cs typeface="Avenir"/>
                <a:sym typeface="Avenir"/>
              </a:rPr>
              <a:t>                             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-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psicológicos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jurídicos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sociales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-  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  <a:p>
            <a:pPr marL="457200" indent="-457200">
              <a:spcBef>
                <a:spcPts val="1406"/>
              </a:spcBef>
              <a:buSzPts val="4800"/>
              <a:buFont typeface="Wingdings" panose="05000000000000000000" pitchFamily="2" charset="2"/>
              <a:buChar char="§"/>
            </a:pPr>
            <a:r>
              <a:rPr lang="en-US" sz="3400" b="1" dirty="0"/>
              <a:t>144</a:t>
            </a:r>
            <a:r>
              <a:rPr lang="en-US" sz="3400" dirty="0">
                <a:latin typeface="Avenir"/>
                <a:ea typeface="Avenir"/>
                <a:cs typeface="Avenir"/>
                <a:sym typeface="Avenir"/>
              </a:rPr>
              <a:t> para </a:t>
            </a:r>
            <a:r>
              <a:rPr lang="en-US" sz="3400" dirty="0" err="1">
                <a:latin typeface="Avenir"/>
                <a:ea typeface="Avenir"/>
                <a:cs typeface="Avenir"/>
                <a:sym typeface="Avenir"/>
              </a:rPr>
              <a:t>orientación</a:t>
            </a:r>
            <a:r>
              <a:rPr lang="en-US" sz="34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400" dirty="0" err="1">
                <a:latin typeface="Avenir"/>
                <a:ea typeface="Avenir"/>
                <a:cs typeface="Avenir"/>
                <a:sym typeface="Avenir"/>
              </a:rPr>
              <a:t>especializada</a:t>
            </a:r>
            <a:r>
              <a:rPr lang="en-US" sz="34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3400" dirty="0">
              <a:latin typeface="Avenir"/>
              <a:ea typeface="Avenir"/>
              <a:cs typeface="Avenir"/>
              <a:sym typeface="Avenir"/>
            </a:endParaRPr>
          </a:p>
          <a:p>
            <a:pPr marL="457200" indent="-457200">
              <a:spcBef>
                <a:spcPts val="1406"/>
              </a:spcBef>
              <a:buSzPts val="4800"/>
              <a:buFont typeface="Wingdings" panose="05000000000000000000" pitchFamily="2" charset="2"/>
              <a:buChar char="§"/>
            </a:pPr>
            <a:r>
              <a:rPr lang="en-US" sz="3400" b="1" dirty="0"/>
              <a:t>911</a:t>
            </a:r>
            <a:r>
              <a:rPr lang="en-US" sz="34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400" dirty="0" err="1"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34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400" dirty="0" err="1">
                <a:latin typeface="Avenir"/>
                <a:ea typeface="Avenir"/>
                <a:cs typeface="Avenir"/>
                <a:sym typeface="Avenir"/>
              </a:rPr>
              <a:t>caso</a:t>
            </a:r>
            <a:r>
              <a:rPr lang="en-US" sz="34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3400" dirty="0" err="1">
                <a:latin typeface="Avenir"/>
                <a:ea typeface="Avenir"/>
                <a:cs typeface="Avenir"/>
                <a:sym typeface="Avenir"/>
              </a:rPr>
              <a:t>emergencia</a:t>
            </a:r>
            <a:endParaRPr sz="3400" dirty="0">
              <a:latin typeface="Avenir"/>
              <a:ea typeface="Avenir"/>
              <a:cs typeface="Avenir"/>
              <a:sym typeface="Avenir"/>
            </a:endParaRPr>
          </a:p>
          <a:p>
            <a:pPr marL="321457">
              <a:spcBef>
                <a:spcPts val="1406"/>
              </a:spcBef>
              <a:spcAft>
                <a:spcPts val="1406"/>
              </a:spcAft>
            </a:pPr>
            <a:endParaRPr sz="20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9" name="Google Shape;299;g635a01a98e_0_103"/>
          <p:cNvSpPr txBox="1"/>
          <p:nvPr/>
        </p:nvSpPr>
        <p:spPr>
          <a:xfrm>
            <a:off x="2980459" y="883723"/>
            <a:ext cx="2482102" cy="644203"/>
          </a:xfrm>
          <a:prstGeom prst="rect">
            <a:avLst/>
          </a:prstGeom>
          <a:solidFill>
            <a:srgbClr val="4E1F5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>
              <a:spcBef>
                <a:spcPts val="703"/>
              </a:spcBef>
            </a:pPr>
            <a:r>
              <a:rPr lang="en-US" sz="2500" b="1">
                <a:solidFill>
                  <a:srgbClr val="FFFFFF"/>
                </a:solidFill>
              </a:rPr>
              <a:t>SIEMPRE</a:t>
            </a:r>
            <a:endParaRPr sz="2500" b="1">
              <a:solidFill>
                <a:srgbClr val="FFFFFF"/>
              </a:solidFill>
            </a:endParaRPr>
          </a:p>
        </p:txBody>
      </p:sp>
      <p:sp>
        <p:nvSpPr>
          <p:cNvPr id="300" name="Google Shape;300;g635a01a98e_0_103"/>
          <p:cNvSpPr/>
          <p:nvPr/>
        </p:nvSpPr>
        <p:spPr>
          <a:xfrm>
            <a:off x="8486775" y="642937"/>
            <a:ext cx="685758" cy="6215063"/>
          </a:xfrm>
          <a:prstGeom prst="rect">
            <a:avLst/>
          </a:prstGeom>
          <a:solidFill>
            <a:srgbClr val="4E1F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01" name="Google Shape;301;g635a01a98e_0_103"/>
          <p:cNvSpPr txBox="1"/>
          <p:nvPr/>
        </p:nvSpPr>
        <p:spPr>
          <a:xfrm rot="-5400000">
            <a:off x="6461121" y="3308379"/>
            <a:ext cx="4699898" cy="569320"/>
          </a:xfrm>
          <a:prstGeom prst="rect">
            <a:avLst/>
          </a:prstGeom>
          <a:solidFill>
            <a:srgbClr val="4E1F5E"/>
          </a:solidFill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2500" b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¿Qué decir?</a:t>
            </a:r>
            <a:endParaRPr sz="2500" b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28346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35a01a98e_0_91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PAUTAS DE ACTUACIÓN </a:t>
            </a:r>
            <a:r>
              <a:rPr lang="en-US" dirty="0"/>
              <a:t>-</a:t>
            </a:r>
            <a:r>
              <a:rPr lang="en-US" dirty="0">
                <a:solidFill>
                  <a:srgbClr val="4B1D5B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b="1" dirty="0">
                <a:solidFill>
                  <a:srgbClr val="4B1D5B"/>
                </a:solidFill>
                <a:latin typeface="+mj-lt"/>
                <a:ea typeface="Impact"/>
                <a:cs typeface="Impact"/>
                <a:sym typeface="Impact"/>
              </a:rPr>
              <a:t>ORIENTAR </a:t>
            </a:r>
            <a:endParaRPr b="1" dirty="0">
              <a:solidFill>
                <a:srgbClr val="4B1D5B"/>
              </a:solidFill>
              <a:latin typeface="+mj-lt"/>
              <a:ea typeface="Impact"/>
              <a:cs typeface="Impact"/>
              <a:sym typeface="Impact"/>
            </a:endParaRPr>
          </a:p>
        </p:txBody>
      </p:sp>
      <p:sp>
        <p:nvSpPr>
          <p:cNvPr id="307" name="Google Shape;307;g635a01a98e_0_91"/>
          <p:cNvSpPr txBox="1"/>
          <p:nvPr/>
        </p:nvSpPr>
        <p:spPr>
          <a:xfrm>
            <a:off x="463641" y="2364398"/>
            <a:ext cx="8514492" cy="449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marL="321457" indent="-321457">
              <a:buSzPts val="3600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Todas las mujeres que sufren violencia doméstica enfrentan </a:t>
            </a:r>
            <a:r>
              <a:rPr lang="en-US" sz="2500" b="1"/>
              <a:t>riesgos de que la violencia se repita y agrave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marL="321457" indent="-321457">
              <a:spcBef>
                <a:spcPts val="2109"/>
              </a:spcBef>
              <a:buSzPts val="3600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 Ella – y sus hijas/os- </a:t>
            </a:r>
            <a:r>
              <a:rPr lang="en-US" sz="2500" b="1"/>
              <a:t>están en peligro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marL="321457" indent="-321457">
              <a:spcBef>
                <a:spcPts val="2109"/>
              </a:spcBef>
              <a:buSzPts val="3600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La situación que está atravesando </a:t>
            </a:r>
            <a:r>
              <a:rPr lang="en-US" sz="2500" b="1"/>
              <a:t>tiene salida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marL="321457" indent="-321457">
              <a:spcBef>
                <a:spcPts val="2109"/>
              </a:spcBef>
              <a:buSzPts val="3600"/>
              <a:buChar char="■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Es importante contar con una</a:t>
            </a: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b="1"/>
              <a:t>persona de confianza</a:t>
            </a:r>
            <a:endParaRPr sz="2500" b="1"/>
          </a:p>
          <a:p>
            <a:pPr marL="321457" indent="-285740">
              <a:spcBef>
                <a:spcPts val="2109"/>
              </a:spcBef>
              <a:spcAft>
                <a:spcPts val="2109"/>
              </a:spcAft>
              <a:buSzPts val="2800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La denuncia le va a permitir pedir las </a:t>
            </a:r>
            <a:r>
              <a:rPr lang="en-US" sz="2500" b="1"/>
              <a:t>medidas de protección</a:t>
            </a:r>
            <a:r>
              <a:rPr lang="en-US" sz="2100" b="1">
                <a:solidFill>
                  <a:schemeClr val="dk1"/>
                </a:solidFill>
              </a:rPr>
              <a:t/>
            </a:r>
            <a:br>
              <a:rPr lang="en-US" sz="2100" b="1">
                <a:solidFill>
                  <a:schemeClr val="dk1"/>
                </a:solidFill>
              </a:rPr>
            </a:br>
            <a:endParaRPr sz="2100" b="1"/>
          </a:p>
        </p:txBody>
      </p:sp>
      <p:sp>
        <p:nvSpPr>
          <p:cNvPr id="308" name="Google Shape;308;g635a01a98e_0_91"/>
          <p:cNvSpPr/>
          <p:nvPr/>
        </p:nvSpPr>
        <p:spPr>
          <a:xfrm>
            <a:off x="8486775" y="670321"/>
            <a:ext cx="685758" cy="6215063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g635a01a98e_0_91"/>
          <p:cNvSpPr txBox="1"/>
          <p:nvPr/>
        </p:nvSpPr>
        <p:spPr>
          <a:xfrm rot="-5400000">
            <a:off x="6461121" y="3308379"/>
            <a:ext cx="4699898" cy="56932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2500" b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¿Qué decir?</a:t>
            </a:r>
            <a:endParaRPr sz="2500" b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0" name="Google Shape;310;g635a01a98e_0_91"/>
          <p:cNvSpPr txBox="1"/>
          <p:nvPr/>
        </p:nvSpPr>
        <p:spPr>
          <a:xfrm>
            <a:off x="610506" y="1008668"/>
            <a:ext cx="2555297" cy="12052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>
              <a:spcBef>
                <a:spcPts val="703"/>
              </a:spcBef>
            </a:pPr>
            <a:r>
              <a:rPr lang="en-US" sz="21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Cuando</a:t>
            </a:r>
            <a:r>
              <a:rPr lang="en-US" sz="21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el </a:t>
            </a:r>
            <a:r>
              <a:rPr lang="en-US" sz="21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riesgo</a:t>
            </a:r>
            <a:r>
              <a:rPr lang="en-US" sz="21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1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spcBef>
                <a:spcPts val="703"/>
              </a:spcBef>
            </a:pPr>
            <a:r>
              <a:rPr lang="en-US" sz="3900" b="1" dirty="0">
                <a:solidFill>
                  <a:srgbClr val="FFFFFF"/>
                </a:solidFill>
              </a:rPr>
              <a:t>ES ALTO</a:t>
            </a:r>
            <a:endParaRPr dirty="0"/>
          </a:p>
        </p:txBody>
      </p:sp>
      <p:cxnSp>
        <p:nvCxnSpPr>
          <p:cNvPr id="311" name="Google Shape;311;g635a01a98e_0_91"/>
          <p:cNvCxnSpPr/>
          <p:nvPr/>
        </p:nvCxnSpPr>
        <p:spPr>
          <a:xfrm>
            <a:off x="8473916" y="1483295"/>
            <a:ext cx="687867" cy="13289"/>
          </a:xfrm>
          <a:prstGeom prst="straightConnector1">
            <a:avLst/>
          </a:prstGeom>
          <a:noFill/>
          <a:ln w="228600" cap="flat" cmpd="sng">
            <a:solidFill>
              <a:srgbClr val="4E1F5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5213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35a01a98e_0_984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>
              <a:buClr>
                <a:srgbClr val="000000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VIOLENCIA DE GÉNERO - LEY 26485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Google Shape;96;g635a01a98e_0_984"/>
          <p:cNvSpPr txBox="1">
            <a:spLocks noGrp="1"/>
          </p:cNvSpPr>
          <p:nvPr>
            <p:ph type="title"/>
          </p:nvPr>
        </p:nvSpPr>
        <p:spPr>
          <a:xfrm>
            <a:off x="285750" y="750094"/>
            <a:ext cx="8572500" cy="10249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35717" tIns="35717" rIns="35717" bIns="35717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ts val="4800"/>
            </a:pPr>
            <a:r>
              <a:rPr lang="en-US" sz="5300" b="1" dirty="0">
                <a:solidFill>
                  <a:schemeClr val="accent5">
                    <a:lumMod val="75000"/>
                  </a:schemeClr>
                </a:solidFill>
              </a:rPr>
              <a:t>MODALIDADES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 DE VIOLENCIA DE GÉNERO CONTRA LAS MUJERES</a:t>
            </a:r>
            <a:endParaRPr sz="3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7" name="Google Shape;97;g635a01a98e_0_984"/>
          <p:cNvSpPr txBox="1"/>
          <p:nvPr/>
        </p:nvSpPr>
        <p:spPr>
          <a:xfrm>
            <a:off x="636820" y="1821076"/>
            <a:ext cx="1403367" cy="102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" name="Google Shape;98;g635a01a98e_0_984"/>
          <p:cNvSpPr txBox="1"/>
          <p:nvPr/>
        </p:nvSpPr>
        <p:spPr>
          <a:xfrm>
            <a:off x="2861824" y="4762652"/>
            <a:ext cx="3420352" cy="1290094"/>
          </a:xfrm>
          <a:prstGeom prst="rect">
            <a:avLst/>
          </a:prstGeom>
          <a:solidFill>
            <a:srgbClr val="B4A7D6"/>
          </a:solidFill>
          <a:ln>
            <a:noFill/>
          </a:ln>
          <a:effectLst>
            <a:outerShdw blurRad="57150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562"/>
              </a:spcBef>
              <a:spcAft>
                <a:spcPts val="562"/>
              </a:spcAft>
            </a:pPr>
            <a:r>
              <a:rPr lang="en-US" sz="3400" b="1"/>
              <a:t>DOMÉSTICA</a:t>
            </a:r>
            <a:endParaRPr sz="3400" b="1"/>
          </a:p>
        </p:txBody>
      </p:sp>
      <p:sp>
        <p:nvSpPr>
          <p:cNvPr id="99" name="Google Shape;99;g635a01a98e_0_984"/>
          <p:cNvSpPr txBox="1"/>
          <p:nvPr/>
        </p:nvSpPr>
        <p:spPr>
          <a:xfrm>
            <a:off x="3570047" y="2394580"/>
            <a:ext cx="2236781" cy="723305"/>
          </a:xfrm>
          <a:prstGeom prst="rect">
            <a:avLst/>
          </a:prstGeom>
          <a:solidFill>
            <a:srgbClr val="B4A7D6"/>
          </a:solidFill>
          <a:ln>
            <a:noFill/>
          </a:ln>
          <a:effectLst>
            <a:outerShdw blurRad="57150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562"/>
              </a:spcBef>
              <a:spcAft>
                <a:spcPts val="562"/>
              </a:spcAft>
            </a:pPr>
            <a:r>
              <a:rPr lang="en-US" sz="2100" b="1"/>
              <a:t>MEDIÁTICA</a:t>
            </a:r>
            <a:endParaRPr sz="2100" b="1"/>
          </a:p>
        </p:txBody>
      </p:sp>
      <p:sp>
        <p:nvSpPr>
          <p:cNvPr id="100" name="Google Shape;100;g635a01a98e_0_984"/>
          <p:cNvSpPr txBox="1"/>
          <p:nvPr/>
        </p:nvSpPr>
        <p:spPr>
          <a:xfrm>
            <a:off x="5158845" y="3694359"/>
            <a:ext cx="2141227" cy="723305"/>
          </a:xfrm>
          <a:prstGeom prst="rect">
            <a:avLst/>
          </a:prstGeom>
          <a:solidFill>
            <a:srgbClr val="B4A7D6"/>
          </a:solidFill>
          <a:ln>
            <a:noFill/>
          </a:ln>
          <a:effectLst>
            <a:outerShdw blurRad="57150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562"/>
              </a:spcBef>
              <a:spcAft>
                <a:spcPts val="562"/>
              </a:spcAft>
            </a:pPr>
            <a:r>
              <a:rPr lang="en-US" sz="2100" b="1"/>
              <a:t>OBSTÉTRICA</a:t>
            </a:r>
            <a:endParaRPr sz="2100" b="1"/>
          </a:p>
        </p:txBody>
      </p:sp>
      <p:sp>
        <p:nvSpPr>
          <p:cNvPr id="101" name="Google Shape;101;g635a01a98e_0_984"/>
          <p:cNvSpPr txBox="1"/>
          <p:nvPr/>
        </p:nvSpPr>
        <p:spPr>
          <a:xfrm>
            <a:off x="615867" y="2394580"/>
            <a:ext cx="2574914" cy="723305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562"/>
              </a:spcBef>
              <a:spcAft>
                <a:spcPts val="562"/>
              </a:spcAft>
            </a:pPr>
            <a:r>
              <a:rPr lang="en-US" sz="1700" b="1" dirty="0"/>
              <a:t>CONTRA LA LIBERTAD REPRODUCTIVA</a:t>
            </a:r>
            <a:endParaRPr b="1" dirty="0"/>
          </a:p>
        </p:txBody>
      </p:sp>
      <p:sp>
        <p:nvSpPr>
          <p:cNvPr id="102" name="Google Shape;102;g635a01a98e_0_984"/>
          <p:cNvSpPr txBox="1"/>
          <p:nvPr/>
        </p:nvSpPr>
        <p:spPr>
          <a:xfrm>
            <a:off x="6186094" y="2394580"/>
            <a:ext cx="2141227" cy="723305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562"/>
              </a:spcBef>
              <a:spcAft>
                <a:spcPts val="562"/>
              </a:spcAft>
            </a:pPr>
            <a:r>
              <a:rPr lang="en-US" sz="2100" b="1"/>
              <a:t>LABORAL</a:t>
            </a:r>
            <a:endParaRPr sz="2100" b="1"/>
          </a:p>
        </p:txBody>
      </p:sp>
      <p:sp>
        <p:nvSpPr>
          <p:cNvPr id="103" name="Google Shape;103;g635a01a98e_0_984"/>
          <p:cNvSpPr txBox="1"/>
          <p:nvPr/>
        </p:nvSpPr>
        <p:spPr>
          <a:xfrm>
            <a:off x="2040187" y="3640781"/>
            <a:ext cx="2323477" cy="723305"/>
          </a:xfrm>
          <a:prstGeom prst="rect">
            <a:avLst/>
          </a:prstGeom>
          <a:solidFill>
            <a:srgbClr val="B4A7D6"/>
          </a:solidFill>
          <a:ln>
            <a:noFill/>
          </a:ln>
          <a:effectLst>
            <a:outerShdw blurRad="57150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562"/>
              </a:spcBef>
              <a:spcAft>
                <a:spcPts val="562"/>
              </a:spcAft>
            </a:pPr>
            <a:r>
              <a:rPr lang="en-US" sz="2100" b="1"/>
              <a:t>INSTITUCIONAL</a:t>
            </a:r>
            <a:endParaRPr sz="2100" b="1"/>
          </a:p>
        </p:txBody>
      </p:sp>
      <p:sp>
        <p:nvSpPr>
          <p:cNvPr id="104" name="Google Shape;104;g635a01a98e_0_984"/>
          <p:cNvSpPr txBox="1"/>
          <p:nvPr/>
        </p:nvSpPr>
        <p:spPr>
          <a:xfrm>
            <a:off x="6655699" y="4581128"/>
            <a:ext cx="2236781" cy="85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el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ámbito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de la 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PAREJA</a:t>
            </a:r>
            <a:br>
              <a:rPr lang="en-US" sz="2500" dirty="0">
                <a:latin typeface="Avenir"/>
                <a:ea typeface="Avenir"/>
                <a:cs typeface="Avenir"/>
                <a:sym typeface="Avenir"/>
              </a:rPr>
            </a:br>
            <a:r>
              <a:rPr lang="en-US" sz="2500" dirty="0" smtClean="0">
                <a:latin typeface="Avenir"/>
                <a:ea typeface="Avenir"/>
                <a:cs typeface="Avenir"/>
                <a:sym typeface="Avenir"/>
              </a:rPr>
              <a:t>o 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EX-PAREJA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05" name="Google Shape;105;g635a01a98e_0_984"/>
          <p:cNvCxnSpPr/>
          <p:nvPr/>
        </p:nvCxnSpPr>
        <p:spPr>
          <a:xfrm>
            <a:off x="6516216" y="4725144"/>
            <a:ext cx="28898" cy="1548070"/>
          </a:xfrm>
          <a:prstGeom prst="straightConnector1">
            <a:avLst/>
          </a:prstGeom>
          <a:noFill/>
          <a:ln w="152400" cap="flat" cmpd="sng">
            <a:solidFill>
              <a:srgbClr val="9F1C74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8975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35a01a98e_0_316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/>
              <a:t>PAUTAS DE ACTUACIÓN - </a:t>
            </a:r>
            <a:r>
              <a:rPr lang="en-US" b="1" dirty="0">
                <a:solidFill>
                  <a:srgbClr val="4E1F5E"/>
                </a:solidFill>
                <a:latin typeface="+mj-lt"/>
                <a:ea typeface="Impact"/>
                <a:cs typeface="Impact"/>
                <a:sym typeface="Impact"/>
              </a:rPr>
              <a:t>ORIENTAR</a:t>
            </a:r>
            <a:r>
              <a:rPr lang="en-US" dirty="0">
                <a:solidFill>
                  <a:srgbClr val="4E1F5E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dirty="0">
              <a:solidFill>
                <a:srgbClr val="4E1F5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7" name="Google Shape;317;g635a01a98e_0_316"/>
          <p:cNvSpPr txBox="1"/>
          <p:nvPr/>
        </p:nvSpPr>
        <p:spPr>
          <a:xfrm>
            <a:off x="437098" y="2896805"/>
            <a:ext cx="7954875" cy="418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marL="321457" indent="-321457">
              <a:buSzPts val="3600"/>
              <a:buFont typeface="Avenir"/>
              <a:buChar char="■"/>
            </a:pPr>
            <a:r>
              <a:rPr lang="en-US" sz="2500" b="1"/>
              <a:t>No le cuente </a:t>
            </a: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sus planes a nadie cercano al agresor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marL="321457" indent="-321457">
              <a:spcBef>
                <a:spcPts val="2109"/>
              </a:spcBef>
              <a:buSzPts val="3600"/>
              <a:buFont typeface="Avenir"/>
              <a:buChar char="■"/>
            </a:pPr>
            <a:r>
              <a:rPr lang="en-US" sz="2500" b="1"/>
              <a:t>Ahorre</a:t>
            </a: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 (si puede) dinero para después de la separación	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marL="321457" indent="-321457">
              <a:spcBef>
                <a:spcPts val="2109"/>
              </a:spcBef>
              <a:buSzPts val="3600"/>
              <a:buFont typeface="Avenir"/>
              <a:buChar char="■"/>
            </a:pPr>
            <a:r>
              <a:rPr lang="en-US" sz="2500" b="1"/>
              <a:t>Salga del aislamiento</a:t>
            </a: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 	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marL="321457" indent="-321457">
              <a:spcBef>
                <a:spcPts val="2109"/>
              </a:spcBef>
              <a:buSzPts val="3600"/>
              <a:buFont typeface="Avenir"/>
              <a:buChar char="■"/>
            </a:pPr>
            <a:r>
              <a:rPr lang="en-US" sz="2500" b="1"/>
              <a:t>Resguarde documentación</a:t>
            </a: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 e información</a:t>
            </a:r>
            <a:endParaRPr sz="2500" b="1"/>
          </a:p>
          <a:p>
            <a:pPr marL="321457" indent="-294669">
              <a:spcBef>
                <a:spcPts val="2109"/>
              </a:spcBef>
              <a:spcAft>
                <a:spcPts val="2109"/>
              </a:spcAft>
              <a:buSzPts val="3000"/>
              <a:buFont typeface="Avenir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Incluya en la denuncia </a:t>
            </a:r>
            <a:r>
              <a:rPr lang="en-US" sz="2500" b="1"/>
              <a:t>hechos anteriores.</a:t>
            </a:r>
            <a:r>
              <a:rPr lang="en-US" sz="2100" b="1"/>
              <a:t>	</a:t>
            </a:r>
            <a:endParaRPr sz="2100" b="1"/>
          </a:p>
        </p:txBody>
      </p:sp>
      <p:sp>
        <p:nvSpPr>
          <p:cNvPr id="318" name="Google Shape;318;g635a01a98e_0_316"/>
          <p:cNvSpPr/>
          <p:nvPr/>
        </p:nvSpPr>
        <p:spPr>
          <a:xfrm>
            <a:off x="8486775" y="642937"/>
            <a:ext cx="685758" cy="6215063"/>
          </a:xfrm>
          <a:prstGeom prst="rect">
            <a:avLst/>
          </a:prstGeom>
          <a:solidFill>
            <a:srgbClr val="0B76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19" name="Google Shape;319;g635a01a98e_0_316"/>
          <p:cNvSpPr txBox="1"/>
          <p:nvPr/>
        </p:nvSpPr>
        <p:spPr>
          <a:xfrm rot="-5400000">
            <a:off x="6461121" y="3308379"/>
            <a:ext cx="4699898" cy="569320"/>
          </a:xfrm>
          <a:prstGeom prst="rect">
            <a:avLst/>
          </a:prstGeom>
          <a:solidFill>
            <a:srgbClr val="0B7681"/>
          </a:solidFill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2500" b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Recomiende que...</a:t>
            </a:r>
            <a:endParaRPr sz="2500" b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0" name="Google Shape;320;g635a01a98e_0_316"/>
          <p:cNvSpPr txBox="1"/>
          <p:nvPr/>
        </p:nvSpPr>
        <p:spPr>
          <a:xfrm>
            <a:off x="610506" y="1062246"/>
            <a:ext cx="2555297" cy="1205297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>
              <a:spcBef>
                <a:spcPts val="703"/>
              </a:spcBef>
            </a:pPr>
            <a:r>
              <a:rPr lang="en-US" sz="21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Cuando el riesgo </a:t>
            </a:r>
            <a:endParaRPr sz="21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spcBef>
                <a:spcPts val="703"/>
              </a:spcBef>
            </a:pPr>
            <a:r>
              <a:rPr lang="en-US" sz="3900" b="1">
                <a:solidFill>
                  <a:srgbClr val="FFFFFF"/>
                </a:solidFill>
              </a:rPr>
              <a:t>ES ALTO</a:t>
            </a:r>
            <a:endParaRPr/>
          </a:p>
        </p:txBody>
      </p:sp>
      <p:sp>
        <p:nvSpPr>
          <p:cNvPr id="321" name="Google Shape;321;g635a01a98e_0_316"/>
          <p:cNvSpPr txBox="1"/>
          <p:nvPr/>
        </p:nvSpPr>
        <p:spPr>
          <a:xfrm>
            <a:off x="5445053" y="1226232"/>
            <a:ext cx="2482102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2500">
                <a:latin typeface="Avenir"/>
                <a:ea typeface="Avenir"/>
                <a:cs typeface="Avenir"/>
                <a:sym typeface="Avenir"/>
              </a:rPr>
              <a:t>DECIDE HACER LA DENUNCIA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2" name="Google Shape;322;g635a01a98e_0_316"/>
          <p:cNvSpPr/>
          <p:nvPr/>
        </p:nvSpPr>
        <p:spPr>
          <a:xfrm>
            <a:off x="3334939" y="914326"/>
            <a:ext cx="1549547" cy="1542797"/>
          </a:xfrm>
          <a:prstGeom prst="ellipse">
            <a:avLst/>
          </a:prstGeom>
          <a:solidFill>
            <a:srgbClr val="0B76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23" name="Google Shape;323;g635a01a98e_0_316"/>
          <p:cNvSpPr/>
          <p:nvPr/>
        </p:nvSpPr>
        <p:spPr>
          <a:xfrm>
            <a:off x="3463611" y="1042998"/>
            <a:ext cx="1292203" cy="12854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24" name="Google Shape;324;g635a01a98e_0_316"/>
          <p:cNvSpPr txBox="1"/>
          <p:nvPr/>
        </p:nvSpPr>
        <p:spPr>
          <a:xfrm>
            <a:off x="3255504" y="1203732"/>
            <a:ext cx="1629070" cy="128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6700">
                <a:latin typeface="Impact"/>
                <a:ea typeface="Impact"/>
                <a:cs typeface="Impact"/>
                <a:sym typeface="Impact"/>
              </a:rPr>
              <a:t>SÍ</a:t>
            </a:r>
            <a:endParaRPr sz="6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325" name="Google Shape;325;g635a01a98e_0_316"/>
          <p:cNvCxnSpPr/>
          <p:nvPr/>
        </p:nvCxnSpPr>
        <p:spPr>
          <a:xfrm rot="10800000">
            <a:off x="4920029" y="1798506"/>
            <a:ext cx="578602" cy="6328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g635a01a98e_0_316"/>
          <p:cNvCxnSpPr/>
          <p:nvPr/>
        </p:nvCxnSpPr>
        <p:spPr>
          <a:xfrm>
            <a:off x="8473916" y="1483295"/>
            <a:ext cx="687867" cy="13289"/>
          </a:xfrm>
          <a:prstGeom prst="straightConnector1">
            <a:avLst/>
          </a:prstGeom>
          <a:noFill/>
          <a:ln w="228600" cap="flat" cmpd="sng">
            <a:solidFill>
              <a:srgbClr val="4E1F5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g635a01a98e_0_316"/>
          <p:cNvCxnSpPr/>
          <p:nvPr/>
        </p:nvCxnSpPr>
        <p:spPr>
          <a:xfrm>
            <a:off x="8473916" y="1858342"/>
            <a:ext cx="687867" cy="13289"/>
          </a:xfrm>
          <a:prstGeom prst="straightConnector1">
            <a:avLst/>
          </a:prstGeom>
          <a:noFill/>
          <a:ln w="2286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4601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35a01a98e_0_334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/>
              <a:t>PAUTAS DE ACTUACIÓN - </a:t>
            </a:r>
            <a:r>
              <a:rPr lang="en-US" b="1" dirty="0">
                <a:solidFill>
                  <a:srgbClr val="4E1F5E"/>
                </a:solidFill>
                <a:latin typeface="+mj-lt"/>
                <a:ea typeface="Impact"/>
                <a:cs typeface="Impact"/>
                <a:sym typeface="Impact"/>
              </a:rPr>
              <a:t>ORIENTAR </a:t>
            </a:r>
            <a:endParaRPr b="1" dirty="0">
              <a:solidFill>
                <a:srgbClr val="4E1F5E"/>
              </a:solidFill>
              <a:latin typeface="+mj-lt"/>
              <a:ea typeface="Impact"/>
              <a:cs typeface="Impact"/>
              <a:sym typeface="Impact"/>
            </a:endParaRPr>
          </a:p>
        </p:txBody>
      </p:sp>
      <p:sp>
        <p:nvSpPr>
          <p:cNvPr id="333" name="Google Shape;333;g635a01a98e_0_334"/>
          <p:cNvSpPr/>
          <p:nvPr/>
        </p:nvSpPr>
        <p:spPr>
          <a:xfrm>
            <a:off x="8486775" y="642937"/>
            <a:ext cx="685758" cy="6215063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34" name="Google Shape;334;g635a01a98e_0_334"/>
          <p:cNvSpPr txBox="1"/>
          <p:nvPr/>
        </p:nvSpPr>
        <p:spPr>
          <a:xfrm rot="-5400000">
            <a:off x="6461121" y="3308379"/>
            <a:ext cx="4699898" cy="56932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2500" b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Recomiende que...</a:t>
            </a:r>
            <a:endParaRPr sz="2500" b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5" name="Google Shape;335;g635a01a98e_0_334"/>
          <p:cNvSpPr txBox="1"/>
          <p:nvPr/>
        </p:nvSpPr>
        <p:spPr>
          <a:xfrm>
            <a:off x="610506" y="1062246"/>
            <a:ext cx="2555297" cy="12052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>
              <a:spcBef>
                <a:spcPts val="703"/>
              </a:spcBef>
            </a:pPr>
            <a:r>
              <a:rPr lang="en-US" sz="21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Cuando</a:t>
            </a:r>
            <a:r>
              <a:rPr lang="en-US" sz="21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el </a:t>
            </a:r>
            <a:r>
              <a:rPr lang="en-US" sz="21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riesgo</a:t>
            </a:r>
            <a:r>
              <a:rPr lang="en-US" sz="21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1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spcBef>
                <a:spcPts val="703"/>
              </a:spcBef>
            </a:pPr>
            <a:r>
              <a:rPr lang="en-US" sz="3900" b="1" dirty="0">
                <a:solidFill>
                  <a:srgbClr val="FFFFFF"/>
                </a:solidFill>
              </a:rPr>
              <a:t>ES ALTO</a:t>
            </a:r>
            <a:endParaRPr dirty="0"/>
          </a:p>
        </p:txBody>
      </p:sp>
      <p:sp>
        <p:nvSpPr>
          <p:cNvPr id="336" name="Google Shape;336;g635a01a98e_0_334"/>
          <p:cNvSpPr txBox="1"/>
          <p:nvPr/>
        </p:nvSpPr>
        <p:spPr>
          <a:xfrm>
            <a:off x="5445053" y="908720"/>
            <a:ext cx="2482102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DECIDE HACER LA DENUNCIA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7" name="Google Shape;337;g635a01a98e_0_334"/>
          <p:cNvSpPr/>
          <p:nvPr/>
        </p:nvSpPr>
        <p:spPr>
          <a:xfrm>
            <a:off x="3334939" y="914326"/>
            <a:ext cx="1549547" cy="1542797"/>
          </a:xfrm>
          <a:prstGeom prst="ellipse">
            <a:avLst/>
          </a:prstGeom>
          <a:solidFill>
            <a:srgbClr val="0B76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38" name="Google Shape;338;g635a01a98e_0_334"/>
          <p:cNvSpPr/>
          <p:nvPr/>
        </p:nvSpPr>
        <p:spPr>
          <a:xfrm>
            <a:off x="3463611" y="1042998"/>
            <a:ext cx="1292203" cy="12854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39" name="Google Shape;339;g635a01a98e_0_334"/>
          <p:cNvSpPr txBox="1"/>
          <p:nvPr/>
        </p:nvSpPr>
        <p:spPr>
          <a:xfrm>
            <a:off x="3255504" y="1203732"/>
            <a:ext cx="1629070" cy="128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6700">
                <a:latin typeface="Impact"/>
                <a:ea typeface="Impact"/>
                <a:cs typeface="Impact"/>
                <a:sym typeface="Impact"/>
              </a:rPr>
              <a:t>SÍ</a:t>
            </a:r>
            <a:endParaRPr sz="6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340" name="Google Shape;340;g635a01a98e_0_334"/>
          <p:cNvCxnSpPr/>
          <p:nvPr/>
        </p:nvCxnSpPr>
        <p:spPr>
          <a:xfrm rot="10800000">
            <a:off x="4920029" y="1798506"/>
            <a:ext cx="578602" cy="6328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1" name="Google Shape;341;g635a01a98e_0_334"/>
          <p:cNvSpPr txBox="1"/>
          <p:nvPr/>
        </p:nvSpPr>
        <p:spPr>
          <a:xfrm>
            <a:off x="5148064" y="2132856"/>
            <a:ext cx="3096344" cy="1220259"/>
          </a:xfrm>
          <a:prstGeom prst="rect">
            <a:avLst/>
          </a:prstGeom>
          <a:solidFill>
            <a:srgbClr val="674EA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Decide </a:t>
            </a:r>
            <a:r>
              <a:rPr lang="en-US" sz="24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irse</a:t>
            </a:r>
            <a:r>
              <a:rPr lang="en-US" sz="2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del </a:t>
            </a:r>
            <a:r>
              <a:rPr lang="en-US" sz="24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lugar</a:t>
            </a:r>
            <a:endParaRPr sz="2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/>
            <a:r>
              <a:rPr lang="en-US" sz="24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donde</a:t>
            </a:r>
            <a:r>
              <a:rPr lang="en-US" sz="2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CONVIVEN</a:t>
            </a:r>
            <a:endParaRPr sz="2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3" name="Google Shape;343;g635a01a98e_0_334"/>
          <p:cNvSpPr txBox="1"/>
          <p:nvPr/>
        </p:nvSpPr>
        <p:spPr>
          <a:xfrm>
            <a:off x="414632" y="3213685"/>
            <a:ext cx="7600289" cy="272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>
              <a:spcBef>
                <a:spcPts val="422"/>
              </a:spcBef>
            </a:pPr>
            <a:endParaRPr sz="2100" b="1" dirty="0"/>
          </a:p>
          <a:p>
            <a:pPr marL="248184" indent="-305779">
              <a:buSzPts val="3600"/>
              <a:buFont typeface="Avenir"/>
              <a:buChar char="■"/>
            </a:pP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El</a:t>
            </a:r>
            <a:r>
              <a:rPr lang="en-US" sz="2500" b="1" dirty="0"/>
              <a:t> </a:t>
            </a:r>
            <a:r>
              <a:rPr lang="en-US" sz="2500" b="1" dirty="0" err="1"/>
              <a:t>agresor</a:t>
            </a:r>
            <a:r>
              <a:rPr lang="en-US" sz="2500" b="1" dirty="0"/>
              <a:t> no </a:t>
            </a:r>
            <a:r>
              <a:rPr lang="en-US" sz="2500" b="1" dirty="0" err="1"/>
              <a:t>esté</a:t>
            </a:r>
            <a:r>
              <a:rPr lang="en-US" sz="2500" b="1" dirty="0"/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la casa al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momento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dejarla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248184" indent="-305779">
              <a:spcBef>
                <a:spcPts val="2109"/>
              </a:spcBef>
              <a:buSzPts val="3600"/>
              <a:buFont typeface="Avenir"/>
              <a:buChar char="■"/>
            </a:pP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Se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lleve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dinero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y</a:t>
            </a:r>
            <a:r>
              <a:rPr lang="en-US" sz="2500" b="1" dirty="0"/>
              <a:t> </a:t>
            </a:r>
            <a:r>
              <a:rPr lang="en-US" sz="2500" b="1" dirty="0" err="1"/>
              <a:t>documentación</a:t>
            </a:r>
            <a:r>
              <a:rPr lang="en-US" sz="2500" b="1" dirty="0"/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importante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.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248184" indent="-305779">
              <a:spcBef>
                <a:spcPts val="2109"/>
              </a:spcBef>
              <a:buSzPts val="3600"/>
              <a:buFont typeface="Avenir"/>
              <a:buChar char="■"/>
            </a:pP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Permanezca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-con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sus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hijas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/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os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si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los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tiene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un </a:t>
            </a:r>
            <a:r>
              <a:rPr lang="en-US" sz="2500" b="1" dirty="0" err="1"/>
              <a:t>sitio</a:t>
            </a:r>
            <a:r>
              <a:rPr lang="en-US" sz="2500" b="1" dirty="0"/>
              <a:t> de </a:t>
            </a:r>
            <a:r>
              <a:rPr lang="en-US" sz="2500" b="1" dirty="0" err="1"/>
              <a:t>confianza</a:t>
            </a:r>
            <a:r>
              <a:rPr lang="en-US" sz="2500" b="1" dirty="0"/>
              <a:t>  </a:t>
            </a:r>
            <a:endParaRPr sz="2500" b="1" dirty="0"/>
          </a:p>
          <a:p>
            <a:pPr marL="248184" indent="-305779">
              <a:spcBef>
                <a:spcPts val="2109"/>
              </a:spcBef>
              <a:spcAft>
                <a:spcPts val="2109"/>
              </a:spcAft>
              <a:buSzPts val="3600"/>
              <a:buFont typeface="Avenir"/>
              <a:buChar char="■"/>
            </a:pPr>
            <a:r>
              <a:rPr lang="en-US" sz="2500" b="1" dirty="0" err="1"/>
              <a:t>En</a:t>
            </a:r>
            <a:r>
              <a:rPr lang="en-US" sz="2500" b="1" dirty="0"/>
              <a:t> </a:t>
            </a:r>
            <a:r>
              <a:rPr lang="en-US" sz="2500" b="1" dirty="0" err="1"/>
              <a:t>caso</a:t>
            </a:r>
            <a:r>
              <a:rPr lang="en-US" sz="2500" b="1" dirty="0"/>
              <a:t> de </a:t>
            </a:r>
            <a:r>
              <a:rPr lang="en-US" sz="2500" b="1" dirty="0" err="1"/>
              <a:t>emergencia</a:t>
            </a:r>
            <a:r>
              <a:rPr lang="en-US" sz="2500" b="1" dirty="0"/>
              <a:t>, </a:t>
            </a:r>
            <a:r>
              <a:rPr lang="en-US" sz="2500" b="1" dirty="0" err="1"/>
              <a:t>llame</a:t>
            </a:r>
            <a:r>
              <a:rPr lang="en-US" sz="2500" b="1" dirty="0"/>
              <a:t> al 911</a:t>
            </a:r>
            <a:endParaRPr sz="2500" dirty="0"/>
          </a:p>
        </p:txBody>
      </p:sp>
      <p:cxnSp>
        <p:nvCxnSpPr>
          <p:cNvPr id="344" name="Google Shape;344;g635a01a98e_0_334"/>
          <p:cNvCxnSpPr/>
          <p:nvPr/>
        </p:nvCxnSpPr>
        <p:spPr>
          <a:xfrm rot="10800000" flipH="1">
            <a:off x="8473916" y="1473803"/>
            <a:ext cx="687867" cy="9492"/>
          </a:xfrm>
          <a:prstGeom prst="straightConnector1">
            <a:avLst/>
          </a:prstGeom>
          <a:noFill/>
          <a:ln w="228600" cap="flat" cmpd="sng">
            <a:solidFill>
              <a:srgbClr val="4E1F5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g635a01a98e_0_334"/>
          <p:cNvCxnSpPr/>
          <p:nvPr/>
        </p:nvCxnSpPr>
        <p:spPr>
          <a:xfrm rot="10800000" flipH="1">
            <a:off x="8472779" y="1871578"/>
            <a:ext cx="687867" cy="7383"/>
          </a:xfrm>
          <a:prstGeom prst="straightConnector1">
            <a:avLst/>
          </a:prstGeom>
          <a:noFill/>
          <a:ln w="2286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g635a01a98e_0_334"/>
          <p:cNvCxnSpPr/>
          <p:nvPr/>
        </p:nvCxnSpPr>
        <p:spPr>
          <a:xfrm>
            <a:off x="8473916" y="2286967"/>
            <a:ext cx="687867" cy="13289"/>
          </a:xfrm>
          <a:prstGeom prst="straightConnector1">
            <a:avLst/>
          </a:prstGeom>
          <a:noFill/>
          <a:ln w="228600" cap="flat" cmpd="sng">
            <a:solidFill>
              <a:srgbClr val="0B768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1247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35a01a98e_0_370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PAUTAS DE ACTUACIÓN - </a:t>
            </a:r>
            <a:r>
              <a:rPr lang="en-US" b="1" dirty="0">
                <a:solidFill>
                  <a:srgbClr val="4E1F5E"/>
                </a:solidFill>
                <a:latin typeface="+mj-lt"/>
                <a:ea typeface="Impact"/>
                <a:cs typeface="Impact"/>
                <a:sym typeface="Impact"/>
              </a:rPr>
              <a:t>ORIENTAR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52" name="Google Shape;352;g635a01a98e_0_370"/>
          <p:cNvSpPr/>
          <p:nvPr/>
        </p:nvSpPr>
        <p:spPr>
          <a:xfrm>
            <a:off x="8487633" y="642937"/>
            <a:ext cx="685758" cy="6215063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53" name="Google Shape;353;g635a01a98e_0_370"/>
          <p:cNvSpPr txBox="1"/>
          <p:nvPr/>
        </p:nvSpPr>
        <p:spPr>
          <a:xfrm rot="-5400000">
            <a:off x="6461121" y="3308379"/>
            <a:ext cx="4699898" cy="56932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2500" b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Recomiende que...</a:t>
            </a:r>
            <a:endParaRPr sz="2500" b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54" name="Google Shape;354;g635a01a98e_0_370"/>
          <p:cNvSpPr txBox="1"/>
          <p:nvPr/>
        </p:nvSpPr>
        <p:spPr>
          <a:xfrm>
            <a:off x="610506" y="1062246"/>
            <a:ext cx="2555297" cy="12052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>
              <a:spcBef>
                <a:spcPts val="703"/>
              </a:spcBef>
            </a:pPr>
            <a:r>
              <a:rPr lang="en-US" sz="21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Cuando el riesgo </a:t>
            </a:r>
            <a:endParaRPr sz="21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spcBef>
                <a:spcPts val="703"/>
              </a:spcBef>
            </a:pPr>
            <a:r>
              <a:rPr lang="en-US" sz="3900" b="1">
                <a:solidFill>
                  <a:srgbClr val="FFFFFF"/>
                </a:solidFill>
              </a:rPr>
              <a:t>ES ALTO</a:t>
            </a:r>
            <a:endParaRPr/>
          </a:p>
        </p:txBody>
      </p:sp>
      <p:sp>
        <p:nvSpPr>
          <p:cNvPr id="355" name="Google Shape;355;g635a01a98e_0_370"/>
          <p:cNvSpPr txBox="1"/>
          <p:nvPr/>
        </p:nvSpPr>
        <p:spPr>
          <a:xfrm>
            <a:off x="5445053" y="1226232"/>
            <a:ext cx="2482102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2500">
                <a:latin typeface="Avenir"/>
                <a:ea typeface="Avenir"/>
                <a:cs typeface="Avenir"/>
                <a:sym typeface="Avenir"/>
              </a:rPr>
              <a:t>DECIDE HACER LA DENUNCIA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6" name="Google Shape;356;g635a01a98e_0_370"/>
          <p:cNvSpPr/>
          <p:nvPr/>
        </p:nvSpPr>
        <p:spPr>
          <a:xfrm>
            <a:off x="3334939" y="914326"/>
            <a:ext cx="1549547" cy="1542797"/>
          </a:xfrm>
          <a:prstGeom prst="ellipse">
            <a:avLst/>
          </a:prstGeom>
          <a:solidFill>
            <a:srgbClr val="0B76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57" name="Google Shape;357;g635a01a98e_0_370"/>
          <p:cNvSpPr/>
          <p:nvPr/>
        </p:nvSpPr>
        <p:spPr>
          <a:xfrm>
            <a:off x="3463611" y="1042998"/>
            <a:ext cx="1292203" cy="12854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58" name="Google Shape;358;g635a01a98e_0_370"/>
          <p:cNvSpPr txBox="1"/>
          <p:nvPr/>
        </p:nvSpPr>
        <p:spPr>
          <a:xfrm>
            <a:off x="3255504" y="1203732"/>
            <a:ext cx="1629070" cy="128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6700">
                <a:latin typeface="Impact"/>
                <a:ea typeface="Impact"/>
                <a:cs typeface="Impact"/>
                <a:sym typeface="Impact"/>
              </a:rPr>
              <a:t>SÍ</a:t>
            </a:r>
            <a:endParaRPr sz="6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359" name="Google Shape;359;g635a01a98e_0_370"/>
          <p:cNvCxnSpPr/>
          <p:nvPr/>
        </p:nvCxnSpPr>
        <p:spPr>
          <a:xfrm rot="10800000">
            <a:off x="4920029" y="1798506"/>
            <a:ext cx="578602" cy="6328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Google Shape;360;g635a01a98e_0_370"/>
          <p:cNvSpPr txBox="1"/>
          <p:nvPr/>
        </p:nvSpPr>
        <p:spPr>
          <a:xfrm>
            <a:off x="5445053" y="2496709"/>
            <a:ext cx="2700633" cy="546539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2100" b="1" dirty="0">
                <a:solidFill>
                  <a:srgbClr val="FFFFFF"/>
                </a:solidFill>
              </a:rPr>
              <a:t>NO</a:t>
            </a:r>
            <a:r>
              <a:rPr lang="en-US" sz="21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b="1" dirty="0">
                <a:solidFill>
                  <a:srgbClr val="FFFFFF"/>
                </a:solidFill>
              </a:rPr>
              <a:t>CONVIVE</a:t>
            </a:r>
            <a:endParaRPr sz="2100" b="1" dirty="0">
              <a:solidFill>
                <a:srgbClr val="FFFFFF"/>
              </a:solidFill>
            </a:endParaRPr>
          </a:p>
          <a:p>
            <a:endParaRPr sz="2100" b="1" dirty="0">
              <a:solidFill>
                <a:srgbClr val="FFFFFF"/>
              </a:solidFill>
            </a:endParaRPr>
          </a:p>
        </p:txBody>
      </p:sp>
      <p:sp>
        <p:nvSpPr>
          <p:cNvPr id="362" name="Google Shape;362;g635a01a98e_0_370"/>
          <p:cNvSpPr txBox="1"/>
          <p:nvPr/>
        </p:nvSpPr>
        <p:spPr>
          <a:xfrm>
            <a:off x="414633" y="2966730"/>
            <a:ext cx="7600289" cy="389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endParaRPr sz="600">
              <a:latin typeface="Avenir"/>
              <a:ea typeface="Avenir"/>
              <a:cs typeface="Avenir"/>
              <a:sym typeface="Avenir"/>
            </a:endParaRPr>
          </a:p>
          <a:p>
            <a:pPr marL="248184" indent="-305779">
              <a:spcBef>
                <a:spcPts val="703"/>
              </a:spcBef>
              <a:buSzPts val="3600"/>
              <a:buFont typeface="Avenir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No sostenga </a:t>
            </a:r>
            <a:r>
              <a:rPr lang="en-US" sz="2500" b="1"/>
              <a:t>ninguna comunicación</a:t>
            </a: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 con el agresor ni con personas allegadas a él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marL="248184" indent="-305779">
              <a:spcBef>
                <a:spcPts val="1055"/>
              </a:spcBef>
              <a:buSzPts val="3600"/>
              <a:buFont typeface="Avenir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Él </a:t>
            </a:r>
            <a:r>
              <a:rPr lang="en-US" sz="2500" b="1"/>
              <a:t>no se entere</a:t>
            </a:r>
            <a:r>
              <a:rPr lang="en-US" sz="2500"/>
              <a:t> </a:t>
            </a:r>
            <a:r>
              <a:rPr lang="en-US" sz="2500" b="1">
                <a:latin typeface="Avenir"/>
                <a:ea typeface="Avenir"/>
                <a:cs typeface="Avenir"/>
                <a:sym typeface="Avenir"/>
              </a:rPr>
              <a:t>que va hacer la denuncia</a:t>
            </a:r>
            <a:endParaRPr sz="2500" b="1">
              <a:latin typeface="Avenir"/>
              <a:ea typeface="Avenir"/>
              <a:cs typeface="Avenir"/>
              <a:sym typeface="Avenir"/>
            </a:endParaRPr>
          </a:p>
          <a:p>
            <a:pPr marL="248184" indent="-305779">
              <a:spcBef>
                <a:spcPts val="1055"/>
              </a:spcBef>
              <a:buSzPts val="3600"/>
              <a:buFont typeface="Avenir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Permanezca </a:t>
            </a:r>
            <a:r>
              <a:rPr lang="en-US" sz="2500" b="1"/>
              <a:t>acompañada</a:t>
            </a:r>
            <a:endParaRPr sz="2500" b="1"/>
          </a:p>
          <a:p>
            <a:pPr marL="248184" indent="-305779">
              <a:spcBef>
                <a:spcPts val="1055"/>
              </a:spcBef>
              <a:buSzPts val="3600"/>
              <a:buFont typeface="Avenir"/>
              <a:buChar char="■"/>
            </a:pPr>
            <a:r>
              <a:rPr lang="en-US" sz="2500">
                <a:latin typeface="Avenir"/>
                <a:ea typeface="Avenir"/>
                <a:cs typeface="Avenir"/>
                <a:sym typeface="Avenir"/>
              </a:rPr>
              <a:t>Obtenga atención psicojurídica.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marL="248184" indent="-305779">
              <a:spcBef>
                <a:spcPts val="1055"/>
              </a:spcBef>
              <a:buSzPts val="3600"/>
              <a:buChar char="■"/>
            </a:pPr>
            <a:r>
              <a:rPr lang="en-US" sz="2500" b="1"/>
              <a:t>Llame al 144 por orientación</a:t>
            </a:r>
            <a:endParaRPr sz="2500" b="1"/>
          </a:p>
          <a:p>
            <a:pPr marL="248184" indent="-305779">
              <a:spcBef>
                <a:spcPts val="1055"/>
              </a:spcBef>
              <a:spcAft>
                <a:spcPts val="1055"/>
              </a:spcAft>
              <a:buSzPts val="3600"/>
              <a:buChar char="■"/>
            </a:pPr>
            <a:r>
              <a:rPr lang="en-US" sz="2500" b="1"/>
              <a:t>Llame al 911 en caso de emergencia</a:t>
            </a:r>
            <a:endParaRPr sz="2500" b="1"/>
          </a:p>
        </p:txBody>
      </p:sp>
      <p:cxnSp>
        <p:nvCxnSpPr>
          <p:cNvPr id="363" name="Google Shape;363;g635a01a98e_0_370"/>
          <p:cNvCxnSpPr/>
          <p:nvPr/>
        </p:nvCxnSpPr>
        <p:spPr>
          <a:xfrm>
            <a:off x="8499955" y="1858342"/>
            <a:ext cx="687867" cy="13289"/>
          </a:xfrm>
          <a:prstGeom prst="straightConnector1">
            <a:avLst/>
          </a:prstGeom>
          <a:noFill/>
          <a:ln w="2286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g635a01a98e_0_370"/>
          <p:cNvCxnSpPr/>
          <p:nvPr/>
        </p:nvCxnSpPr>
        <p:spPr>
          <a:xfrm>
            <a:off x="8499955" y="1858342"/>
            <a:ext cx="687867" cy="13289"/>
          </a:xfrm>
          <a:prstGeom prst="straightConnector1">
            <a:avLst/>
          </a:prstGeom>
          <a:noFill/>
          <a:ln w="2286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g635a01a98e_0_370"/>
          <p:cNvCxnSpPr/>
          <p:nvPr/>
        </p:nvCxnSpPr>
        <p:spPr>
          <a:xfrm>
            <a:off x="8473916" y="1483295"/>
            <a:ext cx="687867" cy="13289"/>
          </a:xfrm>
          <a:prstGeom prst="straightConnector1">
            <a:avLst/>
          </a:prstGeom>
          <a:noFill/>
          <a:ln w="228600" cap="flat" cmpd="sng">
            <a:solidFill>
              <a:srgbClr val="4E1F5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g635a01a98e_0_370"/>
          <p:cNvCxnSpPr/>
          <p:nvPr/>
        </p:nvCxnSpPr>
        <p:spPr>
          <a:xfrm>
            <a:off x="8473916" y="1858342"/>
            <a:ext cx="687867" cy="13289"/>
          </a:xfrm>
          <a:prstGeom prst="straightConnector1">
            <a:avLst/>
          </a:prstGeom>
          <a:noFill/>
          <a:ln w="2286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g635a01a98e_0_370"/>
          <p:cNvCxnSpPr/>
          <p:nvPr/>
        </p:nvCxnSpPr>
        <p:spPr>
          <a:xfrm>
            <a:off x="8473916" y="2286967"/>
            <a:ext cx="687867" cy="13289"/>
          </a:xfrm>
          <a:prstGeom prst="straightConnector1">
            <a:avLst/>
          </a:prstGeom>
          <a:noFill/>
          <a:ln w="228600" cap="flat" cmpd="sng">
            <a:solidFill>
              <a:srgbClr val="0B768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89873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35a01a98e_0_351"/>
          <p:cNvSpPr txBox="1">
            <a:spLocks noGrp="1"/>
          </p:cNvSpPr>
          <p:nvPr>
            <p:ph type="body" idx="1"/>
          </p:nvPr>
        </p:nvSpPr>
        <p:spPr>
          <a:xfrm>
            <a:off x="269051" y="321468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PAUTAS DE ACTUACIÓN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 </a:t>
            </a:r>
            <a:r>
              <a:rPr lang="en-US" b="1" dirty="0">
                <a:solidFill>
                  <a:srgbClr val="4E1F5E"/>
                </a:solidFill>
                <a:latin typeface="+mj-lt"/>
                <a:ea typeface="Impact"/>
                <a:cs typeface="Impact"/>
                <a:sym typeface="Impact"/>
              </a:rPr>
              <a:t>ORIENTAR</a:t>
            </a:r>
            <a:r>
              <a:rPr lang="en-US" b="1" dirty="0">
                <a:latin typeface="+mj-lt"/>
              </a:rPr>
              <a:t> </a:t>
            </a:r>
            <a:endParaRPr b="1" dirty="0">
              <a:latin typeface="+mj-lt"/>
            </a:endParaRPr>
          </a:p>
        </p:txBody>
      </p:sp>
      <p:sp>
        <p:nvSpPr>
          <p:cNvPr id="373" name="Google Shape;373;g635a01a98e_0_351"/>
          <p:cNvSpPr txBox="1"/>
          <p:nvPr/>
        </p:nvSpPr>
        <p:spPr>
          <a:xfrm>
            <a:off x="356484" y="2471554"/>
            <a:ext cx="8089875" cy="449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marL="321457" indent="-321457">
              <a:spcBef>
                <a:spcPts val="422"/>
              </a:spcBef>
              <a:buSzPts val="3600"/>
              <a:buFont typeface="Avenir"/>
              <a:buChar char="■"/>
            </a:pP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Estrategias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para </a:t>
            </a:r>
            <a:r>
              <a:rPr lang="en-US" sz="2500" b="1" dirty="0"/>
              <a:t>romper el </a:t>
            </a:r>
            <a:r>
              <a:rPr lang="en-US" sz="2500" b="1" dirty="0" err="1"/>
              <a:t>aislamiento</a:t>
            </a:r>
            <a:endParaRPr sz="2500" b="1" dirty="0"/>
          </a:p>
          <a:p>
            <a:pPr>
              <a:spcBef>
                <a:spcPts val="422"/>
              </a:spcBef>
            </a:pPr>
            <a:endParaRPr sz="1300" dirty="0">
              <a:latin typeface="Avenir"/>
              <a:ea typeface="Avenir"/>
              <a:cs typeface="Avenir"/>
              <a:sym typeface="Avenir"/>
            </a:endParaRPr>
          </a:p>
          <a:p>
            <a:pPr marL="321457" indent="-321457">
              <a:spcBef>
                <a:spcPts val="422"/>
              </a:spcBef>
              <a:buSzPts val="3600"/>
              <a:buFont typeface="Avenir"/>
              <a:buChar char="■"/>
            </a:pP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Establezca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con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una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persona de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confianza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un 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21457">
              <a:spcBef>
                <a:spcPts val="422"/>
              </a:spcBef>
            </a:pP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código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que </a:t>
            </a:r>
            <a:r>
              <a:rPr lang="en-US" sz="2500" b="1" dirty="0" err="1"/>
              <a:t>indique</a:t>
            </a:r>
            <a:r>
              <a:rPr lang="en-US" sz="2500" b="1" dirty="0"/>
              <a:t> que </a:t>
            </a:r>
            <a:r>
              <a:rPr lang="en-US" sz="2500" b="1" dirty="0" err="1"/>
              <a:t>está</a:t>
            </a:r>
            <a:r>
              <a:rPr lang="en-US" sz="2500" b="1" dirty="0"/>
              <a:t> </a:t>
            </a:r>
            <a:r>
              <a:rPr lang="en-US" sz="2500" b="1" dirty="0" err="1"/>
              <a:t>en</a:t>
            </a:r>
            <a:r>
              <a:rPr lang="en-US" sz="2500" b="1" dirty="0"/>
              <a:t> </a:t>
            </a:r>
            <a:r>
              <a:rPr lang="en-US" sz="2500" b="1" dirty="0" err="1"/>
              <a:t>peligro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para que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pida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ayuda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o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llame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a la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policía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 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248184" indent="-107547">
              <a:spcBef>
                <a:spcPts val="422"/>
              </a:spcBef>
            </a:pPr>
            <a:endParaRPr sz="1300" dirty="0">
              <a:latin typeface="Avenir"/>
              <a:ea typeface="Avenir"/>
              <a:cs typeface="Avenir"/>
              <a:sym typeface="Avenir"/>
            </a:endParaRPr>
          </a:p>
          <a:p>
            <a:pPr marL="321457" indent="-321457">
              <a:spcBef>
                <a:spcPts val="422"/>
              </a:spcBef>
              <a:buSzPts val="3600"/>
              <a:buFont typeface="Avenir"/>
              <a:buChar char="■"/>
            </a:pP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Tenga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preparado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un </a:t>
            </a:r>
            <a:r>
              <a:rPr lang="en-US" sz="2500" b="1" dirty="0" err="1"/>
              <a:t>bolso</a:t>
            </a:r>
            <a:r>
              <a:rPr lang="en-US" sz="2500" b="1" dirty="0"/>
              <a:t> de </a:t>
            </a:r>
            <a:r>
              <a:rPr lang="en-US" sz="2500" b="1" dirty="0" err="1"/>
              <a:t>emergencia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con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ropa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calzado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documentación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y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elementos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21457">
              <a:spcAft>
                <a:spcPts val="2109"/>
              </a:spcAft>
            </a:pP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de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primera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necesidad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b="1" dirty="0" err="1"/>
              <a:t>donde</a:t>
            </a:r>
            <a:r>
              <a:rPr lang="en-US" sz="2500" b="1" dirty="0"/>
              <a:t> el </a:t>
            </a:r>
            <a:r>
              <a:rPr lang="en-US" sz="2500" b="1" dirty="0" err="1"/>
              <a:t>agresor</a:t>
            </a:r>
            <a:r>
              <a:rPr lang="en-US" sz="2500" b="1" dirty="0"/>
              <a:t> no </a:t>
            </a:r>
            <a:r>
              <a:rPr lang="en-US" sz="2500" b="1" dirty="0" err="1"/>
              <a:t>pueda</a:t>
            </a:r>
            <a:r>
              <a:rPr lang="en-US" sz="2500" b="1" dirty="0"/>
              <a:t> </a:t>
            </a:r>
            <a:r>
              <a:rPr lang="en-US" sz="2500" b="1" dirty="0" err="1"/>
              <a:t>encontrarlo</a:t>
            </a:r>
            <a:r>
              <a:rPr lang="en-US" sz="2500" b="1" dirty="0"/>
              <a:t> </a:t>
            </a:r>
            <a:endParaRPr sz="2500" b="1" dirty="0"/>
          </a:p>
        </p:txBody>
      </p:sp>
      <p:sp>
        <p:nvSpPr>
          <p:cNvPr id="374" name="Google Shape;374;g635a01a98e_0_351"/>
          <p:cNvSpPr/>
          <p:nvPr/>
        </p:nvSpPr>
        <p:spPr>
          <a:xfrm>
            <a:off x="8486775" y="642937"/>
            <a:ext cx="685758" cy="6215063"/>
          </a:xfrm>
          <a:prstGeom prst="rect">
            <a:avLst/>
          </a:prstGeom>
          <a:solidFill>
            <a:srgbClr val="DB6535"/>
          </a:solid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75" name="Google Shape;375;g635a01a98e_0_351"/>
          <p:cNvSpPr txBox="1"/>
          <p:nvPr/>
        </p:nvSpPr>
        <p:spPr>
          <a:xfrm rot="-5400000">
            <a:off x="6461121" y="3308379"/>
            <a:ext cx="4699898" cy="569320"/>
          </a:xfrm>
          <a:prstGeom prst="rect">
            <a:avLst/>
          </a:prstGeom>
          <a:solidFill>
            <a:srgbClr val="DB6535"/>
          </a:solidFill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2500" b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Recomiende que ...</a:t>
            </a:r>
            <a:endParaRPr sz="2500" b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76" name="Google Shape;376;g635a01a98e_0_351"/>
          <p:cNvSpPr txBox="1"/>
          <p:nvPr/>
        </p:nvSpPr>
        <p:spPr>
          <a:xfrm>
            <a:off x="610506" y="1008668"/>
            <a:ext cx="2555297" cy="1205297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>
              <a:spcBef>
                <a:spcPts val="703"/>
              </a:spcBef>
            </a:pPr>
            <a:r>
              <a:rPr lang="en-US" sz="21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Cuando el riesgo </a:t>
            </a:r>
            <a:endParaRPr sz="21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spcBef>
                <a:spcPts val="703"/>
              </a:spcBef>
            </a:pPr>
            <a:r>
              <a:rPr lang="en-US" sz="3900" b="1">
                <a:solidFill>
                  <a:srgbClr val="FFFFFF"/>
                </a:solidFill>
              </a:rPr>
              <a:t>ES ALTO</a:t>
            </a:r>
            <a:endParaRPr/>
          </a:p>
        </p:txBody>
      </p:sp>
      <p:sp>
        <p:nvSpPr>
          <p:cNvPr id="377" name="Google Shape;377;g635a01a98e_0_351"/>
          <p:cNvSpPr txBox="1"/>
          <p:nvPr/>
        </p:nvSpPr>
        <p:spPr>
          <a:xfrm>
            <a:off x="5645004" y="1211344"/>
            <a:ext cx="2482102" cy="11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2500">
                <a:latin typeface="Avenir"/>
                <a:ea typeface="Avenir"/>
                <a:cs typeface="Avenir"/>
                <a:sym typeface="Avenir"/>
              </a:rPr>
              <a:t>DECIDE HACER LA DENUNCIA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8" name="Google Shape;378;g635a01a98e_0_351"/>
          <p:cNvSpPr/>
          <p:nvPr/>
        </p:nvSpPr>
        <p:spPr>
          <a:xfrm>
            <a:off x="3384387" y="860748"/>
            <a:ext cx="1549547" cy="1542797"/>
          </a:xfrm>
          <a:prstGeom prst="ellipse">
            <a:avLst/>
          </a:prstGeom>
          <a:solidFill>
            <a:srgbClr val="DB653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79" name="Google Shape;379;g635a01a98e_0_351"/>
          <p:cNvSpPr/>
          <p:nvPr/>
        </p:nvSpPr>
        <p:spPr>
          <a:xfrm>
            <a:off x="3513059" y="989420"/>
            <a:ext cx="1292203" cy="12854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380" name="Google Shape;380;g635a01a98e_0_351"/>
          <p:cNvSpPr txBox="1"/>
          <p:nvPr/>
        </p:nvSpPr>
        <p:spPr>
          <a:xfrm>
            <a:off x="3344625" y="1042998"/>
            <a:ext cx="1629070" cy="128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6700">
                <a:latin typeface="Impact"/>
                <a:ea typeface="Impact"/>
                <a:cs typeface="Impact"/>
                <a:sym typeface="Impact"/>
              </a:rPr>
              <a:t>NO</a:t>
            </a:r>
            <a:endParaRPr sz="6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381" name="Google Shape;381;g635a01a98e_0_351"/>
          <p:cNvCxnSpPr/>
          <p:nvPr/>
        </p:nvCxnSpPr>
        <p:spPr>
          <a:xfrm rot="10800000">
            <a:off x="4959668" y="1657758"/>
            <a:ext cx="707273" cy="6328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g635a01a98e_0_351"/>
          <p:cNvCxnSpPr/>
          <p:nvPr/>
        </p:nvCxnSpPr>
        <p:spPr>
          <a:xfrm>
            <a:off x="8499955" y="1858342"/>
            <a:ext cx="687867" cy="13289"/>
          </a:xfrm>
          <a:prstGeom prst="straightConnector1">
            <a:avLst/>
          </a:prstGeom>
          <a:noFill/>
          <a:ln w="2286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g635a01a98e_0_351"/>
          <p:cNvCxnSpPr/>
          <p:nvPr/>
        </p:nvCxnSpPr>
        <p:spPr>
          <a:xfrm>
            <a:off x="8480346" y="1483295"/>
            <a:ext cx="687867" cy="13289"/>
          </a:xfrm>
          <a:prstGeom prst="straightConnector1">
            <a:avLst/>
          </a:prstGeom>
          <a:noFill/>
          <a:ln w="228600" cap="flat" cmpd="sng">
            <a:solidFill>
              <a:srgbClr val="4E1F5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17714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635a01a98e_0_1279"/>
          <p:cNvPicPr preferRelativeResize="0"/>
          <p:nvPr/>
        </p:nvPicPr>
        <p:blipFill rotWithShape="1">
          <a:blip r:embed="rId3">
            <a:alphaModFix/>
          </a:blip>
          <a:srcRect l="3656" t="12037" r="5169" b="10250"/>
          <a:stretch/>
        </p:blipFill>
        <p:spPr>
          <a:xfrm>
            <a:off x="7327530" y="5636426"/>
            <a:ext cx="1663856" cy="107066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635a01a98e_0_1279"/>
          <p:cNvSpPr/>
          <p:nvPr/>
        </p:nvSpPr>
        <p:spPr>
          <a:xfrm>
            <a:off x="211359" y="4092610"/>
            <a:ext cx="8825414" cy="4919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grpSp>
        <p:nvGrpSpPr>
          <p:cNvPr id="390" name="Google Shape;390;g635a01a98e_0_1279"/>
          <p:cNvGrpSpPr/>
          <p:nvPr/>
        </p:nvGrpSpPr>
        <p:grpSpPr>
          <a:xfrm>
            <a:off x="328646" y="-33491"/>
            <a:ext cx="6223445" cy="6389120"/>
            <a:chOff x="2187657" y="480382"/>
            <a:chExt cx="4002135" cy="3909792"/>
          </a:xfrm>
        </p:grpSpPr>
        <p:sp>
          <p:nvSpPr>
            <p:cNvPr id="391" name="Google Shape;391;g635a01a98e_0_1279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8634A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g635a01a98e_0_1279"/>
            <p:cNvSpPr/>
            <p:nvPr/>
          </p:nvSpPr>
          <p:spPr>
            <a:xfrm rot="-6599386">
              <a:off x="2249687" y="2096058"/>
              <a:ext cx="440541" cy="440541"/>
            </a:xfrm>
            <a:prstGeom prst="ellipse">
              <a:avLst/>
            </a:prstGeom>
            <a:solidFill>
              <a:srgbClr val="E14E8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g635a01a98e_0_1279"/>
            <p:cNvSpPr/>
            <p:nvPr/>
          </p:nvSpPr>
          <p:spPr>
            <a:xfrm rot="-6598839">
              <a:off x="2887641" y="2904361"/>
              <a:ext cx="1199287" cy="1199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g635a01a98e_0_1279"/>
            <p:cNvSpPr/>
            <p:nvPr/>
          </p:nvSpPr>
          <p:spPr>
            <a:xfrm rot="-6598620">
              <a:off x="4271552" y="717041"/>
              <a:ext cx="1681581" cy="1681581"/>
            </a:xfrm>
            <a:prstGeom prst="ellipse">
              <a:avLst/>
            </a:prstGeom>
            <a:solidFill>
              <a:srgbClr val="8E7C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g635a01a98e_0_1279"/>
            <p:cNvSpPr/>
            <p:nvPr/>
          </p:nvSpPr>
          <p:spPr>
            <a:xfrm rot="-6597866">
              <a:off x="2799648" y="2503298"/>
              <a:ext cx="629106" cy="629106"/>
            </a:xfrm>
            <a:prstGeom prst="ellipse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g635a01a98e_0_1279"/>
            <p:cNvSpPr/>
            <p:nvPr/>
          </p:nvSpPr>
          <p:spPr>
            <a:xfrm rot="-6597701">
              <a:off x="2578531" y="1113818"/>
              <a:ext cx="274172" cy="274172"/>
            </a:xfrm>
            <a:prstGeom prst="ellipse">
              <a:avLst/>
            </a:prstGeom>
            <a:solidFill>
              <a:srgbClr val="67C4B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97" name="Google Shape;397;g635a01a98e_0_1279"/>
          <p:cNvGrpSpPr/>
          <p:nvPr/>
        </p:nvGrpSpPr>
        <p:grpSpPr>
          <a:xfrm>
            <a:off x="3681562" y="1573713"/>
            <a:ext cx="4582055" cy="4581782"/>
            <a:chOff x="4343830" y="1356749"/>
            <a:chExt cx="2946600" cy="2803800"/>
          </a:xfrm>
        </p:grpSpPr>
        <p:sp>
          <p:nvSpPr>
            <p:cNvPr id="398" name="Google Shape;398;g635a01a98e_0_1279"/>
            <p:cNvSpPr/>
            <p:nvPr/>
          </p:nvSpPr>
          <p:spPr>
            <a:xfrm>
              <a:off x="4343830" y="1356749"/>
              <a:ext cx="2946600" cy="28038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g635a01a98e_0_1279"/>
            <p:cNvSpPr txBox="1"/>
            <p:nvPr/>
          </p:nvSpPr>
          <p:spPr>
            <a:xfrm>
              <a:off x="4665130" y="2452659"/>
              <a:ext cx="2304000" cy="11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pPr algn="ctr"/>
              <a:r>
                <a:rPr lang="en-US" sz="2500" b="1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USTEDES PUEDEN SER</a:t>
              </a:r>
              <a:endParaRPr sz="25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algn="ctr"/>
              <a:r>
                <a:rPr lang="en-US" sz="4200" b="1" dirty="0">
                  <a:solidFill>
                    <a:srgbClr val="FFFFFF"/>
                  </a:solidFill>
                </a:rPr>
                <a:t>SU PRIMERA </a:t>
              </a:r>
              <a:endParaRPr sz="4200" b="1" dirty="0">
                <a:solidFill>
                  <a:srgbClr val="FFFFFF"/>
                </a:solidFill>
              </a:endParaRPr>
            </a:p>
            <a:p>
              <a:pPr algn="ctr"/>
              <a:r>
                <a:rPr lang="en-US" sz="3100" b="1" dirty="0">
                  <a:solidFill>
                    <a:srgbClr val="FFFFFF"/>
                  </a:solidFill>
                </a:rPr>
                <a:t>LÍNEA DE APOYO</a:t>
              </a:r>
              <a:r>
                <a:rPr lang="en-US" sz="2100" b="1" dirty="0">
                  <a:solidFill>
                    <a:srgbClr val="FFFFFF"/>
                  </a:solidFill>
                </a:rPr>
                <a:t> </a:t>
              </a:r>
              <a:endParaRPr sz="2100" b="1" dirty="0">
                <a:solidFill>
                  <a:srgbClr val="FFFFFF"/>
                </a:solidFill>
              </a:endParaRPr>
            </a:p>
            <a:p>
              <a:pPr algn="ctr"/>
              <a:endParaRPr sz="41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0" name="Google Shape;400;g635a01a98e_0_1279"/>
          <p:cNvGrpSpPr/>
          <p:nvPr/>
        </p:nvGrpSpPr>
        <p:grpSpPr>
          <a:xfrm>
            <a:off x="1348289" y="476877"/>
            <a:ext cx="3254707" cy="3435808"/>
            <a:chOff x="3490737" y="1374053"/>
            <a:chExt cx="1423800" cy="1423800"/>
          </a:xfrm>
        </p:grpSpPr>
        <p:sp>
          <p:nvSpPr>
            <p:cNvPr id="401" name="Google Shape;401;g635a01a98e_0_1279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9F1C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g635a01a98e_0_1279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rgbClr val="9F1C74"/>
            </a:solidFill>
            <a:ln>
              <a:noFill/>
            </a:ln>
          </p:spPr>
          <p:txBody>
            <a:bodyPr spcFirstLastPara="1" wrap="square" lIns="130025" tIns="130025" rIns="130025" bIns="130025" anchor="ctr" anchorCtr="0">
              <a:noAutofit/>
            </a:bodyPr>
            <a:lstStyle/>
            <a:p>
              <a:pPr algn="ctr"/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3" name="Google Shape;403;g635a01a98e_0_1279"/>
          <p:cNvSpPr txBox="1"/>
          <p:nvPr/>
        </p:nvSpPr>
        <p:spPr>
          <a:xfrm>
            <a:off x="889154" y="1382572"/>
            <a:ext cx="4172977" cy="85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endParaRPr sz="67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4" name="Google Shape;404;g635a01a98e_0_1279"/>
          <p:cNvSpPr txBox="1"/>
          <p:nvPr/>
        </p:nvSpPr>
        <p:spPr>
          <a:xfrm>
            <a:off x="1577127" y="2411016"/>
            <a:ext cx="2797031" cy="210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endParaRPr sz="21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05" name="Google Shape;405;g635a01a98e_0_1279"/>
          <p:cNvCxnSpPr/>
          <p:nvPr/>
        </p:nvCxnSpPr>
        <p:spPr>
          <a:xfrm rot="10800000" flipH="1">
            <a:off x="4285547" y="5006847"/>
            <a:ext cx="3369094" cy="6328"/>
          </a:xfrm>
          <a:prstGeom prst="straightConnector1">
            <a:avLst/>
          </a:prstGeom>
          <a:noFill/>
          <a:ln w="76200" cap="flat" cmpd="sng">
            <a:solidFill>
              <a:srgbClr val="67C4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6" name="Google Shape;406;g635a01a98e_0_1279"/>
          <p:cNvSpPr txBox="1"/>
          <p:nvPr/>
        </p:nvSpPr>
        <p:spPr>
          <a:xfrm>
            <a:off x="1462694" y="1650463"/>
            <a:ext cx="3025898" cy="49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cuando una mujer</a:t>
            </a:r>
            <a:endParaRPr sz="2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7" name="Google Shape;407;g635a01a98e_0_1279"/>
          <p:cNvSpPr txBox="1"/>
          <p:nvPr/>
        </p:nvSpPr>
        <p:spPr>
          <a:xfrm>
            <a:off x="1462694" y="2040609"/>
            <a:ext cx="3025898" cy="57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r>
              <a:rPr lang="en-US" sz="25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esta en situación de</a:t>
            </a:r>
            <a:endParaRPr sz="2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8" name="Google Shape;408;g635a01a98e_0_1279"/>
          <p:cNvSpPr txBox="1"/>
          <p:nvPr/>
        </p:nvSpPr>
        <p:spPr>
          <a:xfrm>
            <a:off x="1523971" y="2303860"/>
            <a:ext cx="2903344" cy="85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5100" b="1">
                <a:solidFill>
                  <a:srgbClr val="FFFFFF"/>
                </a:solidFill>
              </a:rPr>
              <a:t>violencia</a:t>
            </a:r>
            <a:endParaRPr sz="51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7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35a01a98e_0_998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>
              <a:buClr>
                <a:srgbClr val="000000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VIOLENCIA DE GÉNERO - LEY 26485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Google Shape;111;g635a01a98e_0_998"/>
          <p:cNvSpPr txBox="1">
            <a:spLocks noGrp="1"/>
          </p:cNvSpPr>
          <p:nvPr>
            <p:ph type="title"/>
          </p:nvPr>
        </p:nvSpPr>
        <p:spPr>
          <a:xfrm>
            <a:off x="285750" y="750094"/>
            <a:ext cx="8572500" cy="10249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35717" tIns="35717" rIns="35717" bIns="35717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ts val="4800"/>
            </a:pPr>
            <a:r>
              <a:rPr lang="en-US" sz="5300" b="1" dirty="0">
                <a:solidFill>
                  <a:schemeClr val="accent5">
                    <a:lumMod val="75000"/>
                  </a:schemeClr>
                </a:solidFill>
              </a:rPr>
              <a:t>TIPOS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 DE VIOLENCIA DE GÉNERO CONTRA LAS MUJERES</a:t>
            </a:r>
            <a:endParaRPr sz="3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" name="Google Shape;112;g635a01a98e_0_998"/>
          <p:cNvSpPr txBox="1"/>
          <p:nvPr/>
        </p:nvSpPr>
        <p:spPr>
          <a:xfrm>
            <a:off x="636820" y="1821076"/>
            <a:ext cx="1403367" cy="102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3" name="Google Shape;113;g635a01a98e_0_998"/>
          <p:cNvSpPr txBox="1"/>
          <p:nvPr/>
        </p:nvSpPr>
        <p:spPr>
          <a:xfrm>
            <a:off x="4840348" y="2640937"/>
            <a:ext cx="3869859" cy="723305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562"/>
              </a:spcBef>
              <a:spcAft>
                <a:spcPts val="562"/>
              </a:spcAft>
            </a:pPr>
            <a:r>
              <a:rPr lang="en-US" sz="3400" b="1">
                <a:solidFill>
                  <a:srgbClr val="FFFFFF"/>
                </a:solidFill>
              </a:rPr>
              <a:t>PSICOLÓGICA</a:t>
            </a:r>
            <a:endParaRPr sz="3400" b="1">
              <a:solidFill>
                <a:srgbClr val="FFFFFF"/>
              </a:solidFill>
            </a:endParaRPr>
          </a:p>
        </p:txBody>
      </p:sp>
      <p:sp>
        <p:nvSpPr>
          <p:cNvPr id="114" name="Google Shape;114;g635a01a98e_0_998"/>
          <p:cNvSpPr txBox="1"/>
          <p:nvPr/>
        </p:nvSpPr>
        <p:spPr>
          <a:xfrm>
            <a:off x="2634820" y="5184105"/>
            <a:ext cx="3870492" cy="723305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562"/>
              </a:spcBef>
              <a:spcAft>
                <a:spcPts val="562"/>
              </a:spcAft>
            </a:pPr>
            <a:r>
              <a:rPr lang="en-US" sz="3400" b="1">
                <a:solidFill>
                  <a:srgbClr val="FFFFFF"/>
                </a:solidFill>
              </a:rPr>
              <a:t>SIMBÓLICA</a:t>
            </a:r>
            <a:endParaRPr sz="3400" b="1">
              <a:solidFill>
                <a:srgbClr val="FFFFFF"/>
              </a:solidFill>
            </a:endParaRPr>
          </a:p>
        </p:txBody>
      </p:sp>
      <p:sp>
        <p:nvSpPr>
          <p:cNvPr id="115" name="Google Shape;115;g635a01a98e_0_998"/>
          <p:cNvSpPr txBox="1"/>
          <p:nvPr/>
        </p:nvSpPr>
        <p:spPr>
          <a:xfrm>
            <a:off x="471164" y="2640937"/>
            <a:ext cx="3870492" cy="723305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562"/>
              </a:spcBef>
              <a:spcAft>
                <a:spcPts val="562"/>
              </a:spcAft>
            </a:pPr>
            <a:r>
              <a:rPr lang="en-US" sz="3400" b="1" dirty="0">
                <a:solidFill>
                  <a:srgbClr val="FFFFFF"/>
                </a:solidFill>
              </a:rPr>
              <a:t>FÍSICA</a:t>
            </a:r>
            <a:endParaRPr sz="3400" b="1" dirty="0">
              <a:solidFill>
                <a:srgbClr val="FFFFFF"/>
              </a:solidFill>
            </a:endParaRPr>
          </a:p>
        </p:txBody>
      </p:sp>
      <p:sp>
        <p:nvSpPr>
          <p:cNvPr id="116" name="Google Shape;116;g635a01a98e_0_998"/>
          <p:cNvSpPr txBox="1"/>
          <p:nvPr/>
        </p:nvSpPr>
        <p:spPr>
          <a:xfrm>
            <a:off x="4840031" y="3962250"/>
            <a:ext cx="3870492" cy="723305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562"/>
              </a:spcBef>
              <a:spcAft>
                <a:spcPts val="562"/>
              </a:spcAft>
            </a:pPr>
            <a:r>
              <a:rPr lang="en-US" sz="3400" b="1">
                <a:solidFill>
                  <a:srgbClr val="FFFFFF"/>
                </a:solidFill>
              </a:rPr>
              <a:t>SEXUAL</a:t>
            </a:r>
            <a:endParaRPr sz="3400" b="1">
              <a:solidFill>
                <a:srgbClr val="FFFFFF"/>
              </a:solidFill>
            </a:endParaRPr>
          </a:p>
        </p:txBody>
      </p:sp>
      <p:sp>
        <p:nvSpPr>
          <p:cNvPr id="117" name="Google Shape;117;g635a01a98e_0_998"/>
          <p:cNvSpPr txBox="1"/>
          <p:nvPr/>
        </p:nvSpPr>
        <p:spPr>
          <a:xfrm>
            <a:off x="483486" y="3968754"/>
            <a:ext cx="3870492" cy="723305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562"/>
              </a:spcBef>
              <a:spcAft>
                <a:spcPts val="562"/>
              </a:spcAft>
            </a:pPr>
            <a:r>
              <a:rPr lang="en-US" sz="3400" b="1">
                <a:solidFill>
                  <a:srgbClr val="FFFFFF"/>
                </a:solidFill>
              </a:rPr>
              <a:t>ECONÓMICA</a:t>
            </a:r>
            <a:endParaRPr sz="3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0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35a01a98e_0_2335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>
              <a:buClr>
                <a:srgbClr val="000000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VIOLENCIA DE GÉNERO - REGISTRO DE FEMICIDIOS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" name="Google Shape;123;g635a01a98e_0_2335"/>
          <p:cNvSpPr txBox="1"/>
          <p:nvPr/>
        </p:nvSpPr>
        <p:spPr>
          <a:xfrm>
            <a:off x="636820" y="1821076"/>
            <a:ext cx="1403367" cy="102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64281" rIns="64281" bIns="64281" anchor="t" anchorCtr="0">
            <a:noAutofit/>
          </a:bodyPr>
          <a:lstStyle/>
          <a:p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4" name="Google Shape;124;g635a01a98e_0_2335"/>
          <p:cNvPicPr preferRelativeResize="0"/>
          <p:nvPr/>
        </p:nvPicPr>
        <p:blipFill rotWithShape="1">
          <a:blip r:embed="rId3">
            <a:alphaModFix/>
          </a:blip>
          <a:srcRect l="1332" t="2864" b="2893"/>
          <a:stretch/>
        </p:blipFill>
        <p:spPr>
          <a:xfrm>
            <a:off x="285750" y="787957"/>
            <a:ext cx="8207891" cy="588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635a01a98e_0_2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336" y="1821077"/>
            <a:ext cx="2385298" cy="494589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635a01a98e_0_2335"/>
          <p:cNvSpPr/>
          <p:nvPr/>
        </p:nvSpPr>
        <p:spPr>
          <a:xfrm>
            <a:off x="8406316" y="2645772"/>
            <a:ext cx="318305" cy="32119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87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6"/>
          <p:cNvGrpSpPr/>
          <p:nvPr/>
        </p:nvGrpSpPr>
        <p:grpSpPr>
          <a:xfrm>
            <a:off x="-211834" y="753879"/>
            <a:ext cx="6926717" cy="6663012"/>
            <a:chOff x="0" y="0"/>
            <a:chExt cx="9851331" cy="9476284"/>
          </a:xfrm>
        </p:grpSpPr>
        <p:pic>
          <p:nvPicPr>
            <p:cNvPr id="132" name="Google Shape;132;p6" descr="Imagen"/>
            <p:cNvPicPr preferRelativeResize="0"/>
            <p:nvPr/>
          </p:nvPicPr>
          <p:blipFill rotWithShape="1">
            <a:blip r:embed="rId3">
              <a:alphaModFix/>
            </a:blip>
            <a:srcRect t="2725" b="2724"/>
            <a:stretch/>
          </p:blipFill>
          <p:spPr>
            <a:xfrm>
              <a:off x="870647" y="0"/>
              <a:ext cx="8110037" cy="89047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6"/>
            <p:cNvSpPr/>
            <p:nvPr/>
          </p:nvSpPr>
          <p:spPr>
            <a:xfrm>
              <a:off x="0" y="8980983"/>
              <a:ext cx="9851331" cy="495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>
                <a:buClr>
                  <a:srgbClr val="838787"/>
                </a:buClr>
                <a:buSzPts val="2000"/>
              </a:pPr>
              <a:r>
                <a:rPr lang="en-US" sz="1400">
                  <a:solidFill>
                    <a:srgbClr val="838787"/>
                  </a:solidFill>
                  <a:latin typeface="Avenir"/>
                  <a:ea typeface="Avenir"/>
                  <a:cs typeface="Avenir"/>
                  <a:sym typeface="Avenir"/>
                </a:rPr>
                <a:t>       </a:t>
              </a:r>
              <a:endParaRPr/>
            </a:p>
          </p:txBody>
        </p:sp>
      </p:grp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285750" y="361518"/>
            <a:ext cx="7858125" cy="28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sp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VIOLENCIA DE GËNERO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2"/>
          </p:nvPr>
        </p:nvSpPr>
        <p:spPr>
          <a:xfrm>
            <a:off x="99475" y="2188117"/>
            <a:ext cx="8572500" cy="429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838787"/>
              </a:buClr>
              <a:buSzPts val="3400"/>
              <a:buNone/>
            </a:pPr>
            <a:endParaRPr sz="2400">
              <a:solidFill>
                <a:srgbClr val="83878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indent="0">
              <a:buClr>
                <a:srgbClr val="838787"/>
              </a:buClr>
              <a:buSzPts val="3400"/>
              <a:buNone/>
            </a:pPr>
            <a:endParaRPr sz="2400">
              <a:solidFill>
                <a:srgbClr val="83878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528716" y="4037357"/>
            <a:ext cx="89298" cy="72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838787"/>
              </a:buClr>
              <a:buSzPts val="2000"/>
            </a:pPr>
            <a:endParaRPr sz="1400">
              <a:solidFill>
                <a:srgbClr val="838787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spcBef>
                <a:spcPts val="1687"/>
              </a:spcBef>
              <a:buClr>
                <a:srgbClr val="838787"/>
              </a:buClr>
              <a:buSzPts val="2000"/>
            </a:pPr>
            <a:endParaRPr sz="1400">
              <a:solidFill>
                <a:srgbClr val="83878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4452178" y="3119915"/>
            <a:ext cx="89298" cy="2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838787"/>
              </a:buClr>
              <a:buSzPts val="2000"/>
            </a:pPr>
            <a:endParaRPr sz="1400">
              <a:solidFill>
                <a:srgbClr val="83878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6488421" y="4324655"/>
            <a:ext cx="903908" cy="90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OBJETOS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4765377" y="753873"/>
            <a:ext cx="4092820" cy="6233414"/>
          </a:xfrm>
          <a:prstGeom prst="rect">
            <a:avLst/>
          </a:prstGeom>
          <a:solidFill>
            <a:srgbClr val="F7F9F8"/>
          </a:solidFill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FFFFFF"/>
              </a:buClr>
              <a:buSzPts val="2800"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4765375" y="4477074"/>
            <a:ext cx="3593531" cy="37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DESTRUCCIÓN DE OBJETOS</a:t>
            </a: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4781300" y="4986935"/>
            <a:ext cx="2965570" cy="34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INSULTOS - BURLAS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4781293" y="5468008"/>
            <a:ext cx="2010234" cy="33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1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CELOS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4790444" y="5907357"/>
            <a:ext cx="3667359" cy="29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CONTROL - AISLAMIENTO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4766451" y="3553730"/>
            <a:ext cx="2965570" cy="37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ENCIERRO</a:t>
            </a: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4781303" y="1701472"/>
            <a:ext cx="3388078" cy="44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000000"/>
              </a:buClr>
              <a:buSzPts val="3400"/>
            </a:pPr>
            <a:r>
              <a:rPr lang="en-US" sz="2400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FEMICIDIO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4773042" y="2217775"/>
            <a:ext cx="3746672" cy="37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000000"/>
              </a:buClr>
              <a:buSzPts val="2600"/>
            </a:pPr>
            <a:r>
              <a:rPr lang="en-US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ABUSO SEXUAL - VIOLACIÓN</a:t>
            </a: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4773042" y="2651437"/>
            <a:ext cx="2839852" cy="37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000000"/>
              </a:buClr>
              <a:buSzPts val="2600"/>
            </a:pPr>
            <a:r>
              <a:rPr lang="en-US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GOLPES</a:t>
            </a: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4773041" y="3094853"/>
            <a:ext cx="4053164" cy="37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AMENAZA DE MUERTE</a:t>
            </a: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4773041" y="4020992"/>
            <a:ext cx="3593531" cy="37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SACUDONES - EMPUJONES</a:t>
            </a: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285505" y="753873"/>
            <a:ext cx="8858496" cy="724992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FFFFFF"/>
              </a:buClr>
              <a:buSzPts val="2800"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285504" y="754096"/>
            <a:ext cx="6630609" cy="7246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SzPts val="6000"/>
            </a:pPr>
            <a:r>
              <a:rPr lang="en-US" sz="5300" b="1" dirty="0">
                <a:solidFill>
                  <a:schemeClr val="accent5">
                    <a:lumMod val="75000"/>
                  </a:schemeClr>
                </a:solidFill>
              </a:rPr>
              <a:t>VIOLENTÓMETRO</a:t>
            </a:r>
            <a:endParaRPr sz="5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-15223" y="6564004"/>
            <a:ext cx="9174516" cy="47756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FFFFFF"/>
              </a:buClr>
              <a:buSzPts val="2800"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17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8"/>
          <p:cNvGrpSpPr/>
          <p:nvPr/>
        </p:nvGrpSpPr>
        <p:grpSpPr>
          <a:xfrm>
            <a:off x="2894214" y="755981"/>
            <a:ext cx="6033211" cy="6370939"/>
            <a:chOff x="0" y="0"/>
            <a:chExt cx="9468734" cy="10063184"/>
          </a:xfrm>
        </p:grpSpPr>
        <p:pic>
          <p:nvPicPr>
            <p:cNvPr id="158" name="Google Shape;158;p8" descr="Captura de pantalla 2019-09-12 a la(s) 21.22.21.png"/>
            <p:cNvPicPr preferRelativeResize="0"/>
            <p:nvPr/>
          </p:nvPicPr>
          <p:blipFill rotWithShape="1">
            <a:blip r:embed="rId3">
              <a:alphaModFix/>
            </a:blip>
            <a:srcRect l="185" r="184"/>
            <a:stretch/>
          </p:blipFill>
          <p:spPr>
            <a:xfrm>
              <a:off x="0" y="0"/>
              <a:ext cx="9468734" cy="94916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8"/>
            <p:cNvSpPr/>
            <p:nvPr/>
          </p:nvSpPr>
          <p:spPr>
            <a:xfrm>
              <a:off x="0" y="9567883"/>
              <a:ext cx="9468734" cy="495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>
                <a:buClr>
                  <a:srgbClr val="838787"/>
                </a:buClr>
                <a:buSzPts val="2000"/>
              </a:pPr>
              <a:endParaRPr sz="1400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>
                <a:buClr>
                  <a:srgbClr val="838787"/>
                </a:buClr>
                <a:buSzPts val="2000"/>
              </a:pPr>
              <a:endParaRPr sz="1400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285750" y="361518"/>
            <a:ext cx="7858125" cy="28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sp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VIOLENCIA DE GÉNERO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285750" y="1058098"/>
            <a:ext cx="2180883" cy="14042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35717" tIns="35717" rIns="35717" bIns="35717" anchor="t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accent2"/>
              </a:buClr>
              <a:buSzPts val="7519"/>
            </a:pPr>
            <a:r>
              <a:rPr lang="en-US" sz="5100" b="1" dirty="0">
                <a:solidFill>
                  <a:schemeClr val="accent5">
                    <a:lumMod val="75000"/>
                  </a:schemeClr>
                </a:solidFill>
              </a:rPr>
              <a:t>CICLO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en-US" sz="5300" b="1" dirty="0">
                <a:solidFill>
                  <a:schemeClr val="accent5">
                    <a:lumMod val="75000"/>
                  </a:schemeClr>
                </a:solidFill>
              </a:rPr>
              <a:t>DE LA</a:t>
            </a:r>
            <a:endParaRPr sz="53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Clr>
                <a:schemeClr val="accent2"/>
              </a:buClr>
              <a:buSzPts val="7519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VIOLENCIA</a:t>
            </a:r>
            <a:endParaRPr sz="3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773"/>
              </a:spcBef>
              <a:buSzPts val="7519"/>
            </a:pPr>
            <a:endParaRPr sz="3400" dirty="0"/>
          </a:p>
        </p:txBody>
      </p:sp>
      <p:sp>
        <p:nvSpPr>
          <p:cNvPr id="162" name="Google Shape;162;p8"/>
          <p:cNvSpPr/>
          <p:nvPr/>
        </p:nvSpPr>
        <p:spPr>
          <a:xfrm>
            <a:off x="5659900" y="6326493"/>
            <a:ext cx="3384797" cy="508993"/>
          </a:xfrm>
          <a:prstGeom prst="roundRect">
            <a:avLst>
              <a:gd name="adj" fmla="val 26316"/>
            </a:avLst>
          </a:prstGeom>
          <a:solidFill>
            <a:srgbClr val="1A2F3B"/>
          </a:solidFill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FFFFFF"/>
              </a:buClr>
              <a:buSzPts val="2800"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5848727" y="6360258"/>
            <a:ext cx="3106545" cy="44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spAutoFit/>
          </a:bodyPr>
          <a:lstStyle/>
          <a:p>
            <a:pPr>
              <a:buClr>
                <a:srgbClr val="FFFFFF"/>
              </a:buClr>
              <a:buSzPts val="3400"/>
            </a:pPr>
            <a:r>
              <a:rPr lang="en-US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+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EPISODIOS </a:t>
            </a: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+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GRAVES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093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35a01a98e_0_10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noAutofit/>
          </a:bodyPr>
          <a:lstStyle/>
          <a:p>
            <a:pPr marL="0" indent="0">
              <a:buClr>
                <a:srgbClr val="000000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VIOLENCIA DE GÉNERO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9" name="Google Shape;169;g635a01a98e_0_10"/>
          <p:cNvSpPr txBox="1">
            <a:spLocks noGrp="1"/>
          </p:cNvSpPr>
          <p:nvPr>
            <p:ph type="title"/>
          </p:nvPr>
        </p:nvSpPr>
        <p:spPr>
          <a:xfrm>
            <a:off x="285750" y="803672"/>
            <a:ext cx="8572500" cy="5089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35717" tIns="35717" rIns="35717" bIns="35717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ts val="4800"/>
            </a:pP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CONSECUENCIAS DE LA VIOLENCIA </a:t>
            </a:r>
            <a:endParaRPr sz="34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accent2"/>
              </a:buClr>
              <a:buSzPts val="4800"/>
            </a:pPr>
            <a:endParaRPr sz="130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buClr>
                <a:schemeClr val="accent2"/>
              </a:buClr>
              <a:buSzPts val="4800"/>
            </a:pPr>
            <a:endParaRPr b="1" dirty="0"/>
          </a:p>
        </p:txBody>
      </p:sp>
      <p:sp>
        <p:nvSpPr>
          <p:cNvPr id="170" name="Google Shape;170;g635a01a98e_0_10"/>
          <p:cNvSpPr txBox="1"/>
          <p:nvPr/>
        </p:nvSpPr>
        <p:spPr>
          <a:xfrm>
            <a:off x="467544" y="1340768"/>
            <a:ext cx="8308195" cy="53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 marL="360758" indent="-342900">
              <a:lnSpc>
                <a:spcPct val="112000"/>
              </a:lnSpc>
              <a:buSzPts val="3200"/>
              <a:buFont typeface="Wingdings" panose="05000000000000000000" pitchFamily="2" charset="2"/>
              <a:buChar char="§"/>
            </a:pPr>
            <a:r>
              <a:rPr lang="en-US" sz="2200" b="1" dirty="0"/>
              <a:t>AISLAMIENTO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familiares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y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amistades</a:t>
            </a:r>
            <a:endParaRPr sz="2200" dirty="0">
              <a:latin typeface="Avenir"/>
              <a:ea typeface="Avenir"/>
              <a:cs typeface="Avenir"/>
              <a:sym typeface="Avenir"/>
            </a:endParaRPr>
          </a:p>
          <a:p>
            <a:pPr marL="360758" indent="-342900">
              <a:lnSpc>
                <a:spcPct val="112000"/>
              </a:lnSpc>
              <a:spcBef>
                <a:spcPts val="984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200" b="1" dirty="0"/>
              <a:t>DESESPERANZA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y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miedo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al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futuro</a:t>
            </a:r>
            <a:endParaRPr sz="2200" dirty="0">
              <a:latin typeface="Avenir"/>
              <a:ea typeface="Avenir"/>
              <a:cs typeface="Avenir"/>
              <a:sym typeface="Avenir"/>
            </a:endParaRPr>
          </a:p>
          <a:p>
            <a:pPr marL="360758" indent="-342900">
              <a:lnSpc>
                <a:spcPct val="112000"/>
              </a:lnSpc>
              <a:spcBef>
                <a:spcPts val="984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Sentimiento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fracaso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y de </a:t>
            </a:r>
            <a:r>
              <a:rPr lang="en-US" sz="2200" b="1" dirty="0"/>
              <a:t>INDEFENSIÓN</a:t>
            </a:r>
            <a:endParaRPr sz="2200" b="1" dirty="0"/>
          </a:p>
          <a:p>
            <a:pPr marL="360758" indent="-342900">
              <a:lnSpc>
                <a:spcPct val="112000"/>
              </a:lnSpc>
              <a:spcBef>
                <a:spcPts val="984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200" b="1" dirty="0"/>
              <a:t>CULPA</a:t>
            </a:r>
            <a:endParaRPr sz="2200" b="1" dirty="0"/>
          </a:p>
          <a:p>
            <a:pPr marL="360758" indent="-342900">
              <a:lnSpc>
                <a:spcPct val="112000"/>
              </a:lnSpc>
              <a:spcBef>
                <a:spcPts val="984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200" b="1" dirty="0"/>
              <a:t>VERGÜENZA</a:t>
            </a:r>
            <a:endParaRPr sz="2200" b="1" dirty="0"/>
          </a:p>
          <a:p>
            <a:pPr marL="360758" indent="-342900">
              <a:lnSpc>
                <a:spcPct val="112000"/>
              </a:lnSpc>
              <a:spcBef>
                <a:spcPts val="984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200" b="1" dirty="0"/>
              <a:t>BAJA AUTOESTIMA</a:t>
            </a:r>
            <a:endParaRPr sz="2200" b="1" dirty="0"/>
          </a:p>
          <a:p>
            <a:pPr marL="360758" indent="-342900">
              <a:lnSpc>
                <a:spcPct val="112000"/>
              </a:lnSpc>
              <a:spcBef>
                <a:spcPts val="984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200" b="1" dirty="0"/>
              <a:t>DEPENDENCIA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afectiva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y/o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económica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del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agresor</a:t>
            </a:r>
            <a:endParaRPr sz="2200" dirty="0">
              <a:latin typeface="Avenir"/>
              <a:ea typeface="Avenir"/>
              <a:cs typeface="Avenir"/>
              <a:sym typeface="Avenir"/>
            </a:endParaRPr>
          </a:p>
          <a:p>
            <a:pPr marL="360758" indent="-342900">
              <a:lnSpc>
                <a:spcPct val="112000"/>
              </a:lnSpc>
              <a:spcBef>
                <a:spcPts val="984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200" b="1" dirty="0"/>
              <a:t>SENTIMIENTOS CONTRADICTORIOS</a:t>
            </a:r>
            <a:endParaRPr sz="2200" b="1" dirty="0"/>
          </a:p>
          <a:p>
            <a:pPr marL="360758" indent="-342900">
              <a:lnSpc>
                <a:spcPct val="112000"/>
              </a:lnSpc>
              <a:spcBef>
                <a:spcPts val="984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Dificultades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la </a:t>
            </a:r>
            <a:r>
              <a:rPr lang="en-US" sz="2200" b="1" dirty="0"/>
              <a:t>CONCENTRACIÓN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y la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memoria</a:t>
            </a:r>
            <a:endParaRPr sz="2200" dirty="0">
              <a:latin typeface="Avenir"/>
              <a:ea typeface="Avenir"/>
              <a:cs typeface="Avenir"/>
              <a:sym typeface="Avenir"/>
            </a:endParaRPr>
          </a:p>
          <a:p>
            <a:pPr marL="360758" indent="-342900">
              <a:lnSpc>
                <a:spcPct val="112000"/>
              </a:lnSpc>
              <a:spcBef>
                <a:spcPts val="984"/>
              </a:spcBef>
              <a:spcAft>
                <a:spcPts val="984"/>
              </a:spcAft>
              <a:buSzPts val="3200"/>
              <a:buFont typeface="Wingdings" panose="05000000000000000000" pitchFamily="2" charset="2"/>
              <a:buChar char="§"/>
            </a:pPr>
            <a:r>
              <a:rPr lang="en-US" sz="2200" b="1" dirty="0"/>
              <a:t>AUSENTISMO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su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trabajo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 o </a:t>
            </a:r>
            <a:r>
              <a:rPr lang="en-US" sz="2200" dirty="0" err="1">
                <a:latin typeface="Avenir"/>
                <a:ea typeface="Avenir"/>
                <a:cs typeface="Avenir"/>
                <a:sym typeface="Avenir"/>
              </a:rPr>
              <a:t>estudio</a:t>
            </a:r>
            <a:endParaRPr sz="2200" b="1" dirty="0"/>
          </a:p>
        </p:txBody>
      </p:sp>
    </p:spTree>
    <p:extLst>
      <p:ext uri="{BB962C8B-B14F-4D97-AF65-F5344CB8AC3E}">
        <p14:creationId xmlns:p14="http://schemas.microsoft.com/office/powerpoint/2010/main" val="246600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/>
          <p:nvPr/>
        </p:nvSpPr>
        <p:spPr>
          <a:xfrm>
            <a:off x="13500" y="-15012"/>
            <a:ext cx="9143930" cy="687297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285750" y="382875"/>
            <a:ext cx="7858055" cy="28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sp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VIOLENCIA DE GÉNERO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285750" y="787482"/>
            <a:ext cx="8572500" cy="98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ts val="3780"/>
            </a:pP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DE LAS CAUSAS POR LAS QUE UNA MUJER NO SE SEPARA </a:t>
            </a:r>
            <a:endParaRPr sz="3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313347" y="1988840"/>
            <a:ext cx="8651391" cy="4541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 marL="342900" indent="-342900">
              <a:buClr>
                <a:schemeClr val="tx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2500" b="1" dirty="0"/>
              <a:t>MIEDO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a que el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agresor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reaccione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manera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violenta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spcBef>
                <a:spcPts val="1758"/>
              </a:spcBef>
              <a:buClr>
                <a:schemeClr val="tx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2500" b="1" dirty="0"/>
              <a:t>FALTA DE REDES 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de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apoyo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spcBef>
                <a:spcPts val="1758"/>
              </a:spcBef>
              <a:buClr>
                <a:schemeClr val="tx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2500" b="1" dirty="0"/>
              <a:t>DEPENDENCIA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afectiva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y/o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económica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del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agresor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spcBef>
                <a:spcPts val="1758"/>
              </a:spcBef>
              <a:buClr>
                <a:schemeClr val="tx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Pensar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que no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puede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salir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adelante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por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su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propia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cuenta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y </a:t>
            </a:r>
            <a:r>
              <a:rPr lang="en-US" sz="2500" b="1" dirty="0"/>
              <a:t>SENTIRSE INDEFENSA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spcBef>
                <a:spcPts val="1758"/>
              </a:spcBef>
              <a:buClr>
                <a:schemeClr val="tx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2500" b="1" dirty="0"/>
              <a:t>CULPA. VERGÜENZA.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Sentir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que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es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juzgada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.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Temor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al </a:t>
            </a:r>
            <a:r>
              <a:rPr lang="en-US" sz="2500" dirty="0" err="1">
                <a:latin typeface="Avenir"/>
                <a:ea typeface="Avenir"/>
                <a:cs typeface="Avenir"/>
                <a:sym typeface="Avenir"/>
              </a:rPr>
              <a:t>rechazo</a:t>
            </a:r>
            <a:r>
              <a:rPr lang="en-US" sz="25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25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>
              <a:spcBef>
                <a:spcPts val="1758"/>
              </a:spcBef>
              <a:spcAft>
                <a:spcPts val="1758"/>
              </a:spcAft>
              <a:buClr>
                <a:schemeClr val="tx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2500" b="1" dirty="0"/>
              <a:t>SENTIMIENTOS CONTRADICTORIOS</a:t>
            </a:r>
            <a:endParaRPr sz="2500" b="1" dirty="0"/>
          </a:p>
        </p:txBody>
      </p:sp>
      <p:cxnSp>
        <p:nvCxnSpPr>
          <p:cNvPr id="179" name="Google Shape;179;p9"/>
          <p:cNvCxnSpPr/>
          <p:nvPr/>
        </p:nvCxnSpPr>
        <p:spPr>
          <a:xfrm>
            <a:off x="304770" y="725889"/>
            <a:ext cx="847314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68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285750" y="361518"/>
            <a:ext cx="8482219" cy="28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7" tIns="35717" rIns="35717" bIns="35717" anchor="b" anchorCtr="0">
            <a:spAutoFit/>
          </a:bodyPr>
          <a:lstStyle/>
          <a:p>
            <a:pPr marL="0" indent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ALGUNAS DE LAS CAUSAS POR LAS QUE UNA MUJER NO DEJA AL AGRESOR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714375" y="1878961"/>
            <a:ext cx="8357555" cy="4821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5717" tIns="35717" rIns="35717" bIns="35717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7000"/>
            </a:pPr>
            <a:endParaRPr sz="800" b="1" dirty="0"/>
          </a:p>
          <a:p>
            <a:pPr marL="369688" indent="-342900">
              <a:buSzPts val="3000"/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Aún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con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agresiones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100" b="1" dirty="0"/>
              <a:t>ÉL LA AMA</a:t>
            </a:r>
            <a:endParaRPr sz="2100" b="1" dirty="0"/>
          </a:p>
          <a:p>
            <a:pPr marL="369688" indent="-342900">
              <a:spcBef>
                <a:spcPts val="1758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b="1" dirty="0"/>
              <a:t>JUSTIFICAR 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violencia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1758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Él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puede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b="1" dirty="0"/>
              <a:t>CAMBIAR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y/o que la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necesita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1758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Las/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os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hijas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/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os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deben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criarse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junto a un padre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1758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b="1" dirty="0"/>
              <a:t>TODAS LAS RELACIONES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pareja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son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violentas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1758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b="1" dirty="0"/>
              <a:t>TODOS  LOS HOMBRES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son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violentos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y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controladores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1758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El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amor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b="1" dirty="0"/>
              <a:t>AGUANTA TODO</a:t>
            </a:r>
            <a:endParaRPr sz="2100" b="1" dirty="0"/>
          </a:p>
          <a:p>
            <a:pPr marL="369688" indent="-342900">
              <a:spcBef>
                <a:spcPts val="1758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Hay </a:t>
            </a:r>
            <a:r>
              <a:rPr lang="en-US" sz="2100" b="1" dirty="0"/>
              <a:t>UNA SOLA PERSONA 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para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cada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latin typeface="Avenir"/>
                <a:ea typeface="Avenir"/>
                <a:cs typeface="Avenir"/>
                <a:sym typeface="Avenir"/>
              </a:rPr>
              <a:t>una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369688" indent="-342900">
              <a:spcBef>
                <a:spcPts val="1758"/>
              </a:spcBef>
              <a:spcAft>
                <a:spcPts val="1758"/>
              </a:spcAft>
              <a:buSzPts val="3000"/>
              <a:buFont typeface="Wingdings" panose="05000000000000000000" pitchFamily="2" charset="2"/>
              <a:buChar char="§"/>
            </a:pPr>
            <a:r>
              <a:rPr lang="en-US" sz="2100" b="1" dirty="0"/>
              <a:t>SON COSAS DE PAREJA</a:t>
            </a:r>
            <a:endParaRPr sz="2100" b="1" dirty="0"/>
          </a:p>
        </p:txBody>
      </p:sp>
      <p:sp>
        <p:nvSpPr>
          <p:cNvPr id="186" name="Google Shape;186;p10"/>
          <p:cNvSpPr txBox="1"/>
          <p:nvPr/>
        </p:nvSpPr>
        <p:spPr>
          <a:xfrm>
            <a:off x="-32977" y="1010812"/>
            <a:ext cx="9209953" cy="688922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4281" tIns="64281" rIns="64281" bIns="64281" anchor="t" anchorCtr="0">
            <a:no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</a:rPr>
              <a:t> CREENCIAS FALSAS</a:t>
            </a:r>
            <a:endParaRPr sz="3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0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926</Words>
  <Application>Microsoft Office PowerPoint</Application>
  <PresentationFormat>Presentación en pantalla (4:3)</PresentationFormat>
  <Paragraphs>244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Avenir</vt:lpstr>
      <vt:lpstr>Calibri</vt:lpstr>
      <vt:lpstr>Impact</vt:lpstr>
      <vt:lpstr>Poppins</vt:lpstr>
      <vt:lpstr>Roboto</vt:lpstr>
      <vt:lpstr>Wingdings</vt:lpstr>
      <vt:lpstr>Tema de Office</vt:lpstr>
      <vt:lpstr>PRIMERA LÍNEA    DE APOYO</vt:lpstr>
      <vt:lpstr>MODALIDADES DE VIOLENCIA DE GÉNERO CONTRA LAS MUJERES</vt:lpstr>
      <vt:lpstr>TIPOS DE VIOLENCIA DE GÉNERO CONTRA LAS MUJERES</vt:lpstr>
      <vt:lpstr>Presentación de PowerPoint</vt:lpstr>
      <vt:lpstr>Presentación de PowerPoint</vt:lpstr>
      <vt:lpstr>CICLO        DE LA VIOLENCIA </vt:lpstr>
      <vt:lpstr>CONSECUENCIAS DE LA VIOLENCIA   </vt:lpstr>
      <vt:lpstr>ALGUNAS DE LAS CAUSAS POR LAS QUE UNA MUJER NO SE SEPARA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LÍNEA    DE APOYO</dc:title>
  <dc:creator>acasal</dc:creator>
  <cp:lastModifiedBy>Cristina Cantatore</cp:lastModifiedBy>
  <cp:revision>5</cp:revision>
  <cp:lastPrinted>2019-09-19T17:07:50Z</cp:lastPrinted>
  <dcterms:created xsi:type="dcterms:W3CDTF">2019-09-19T16:34:52Z</dcterms:created>
  <dcterms:modified xsi:type="dcterms:W3CDTF">2019-09-20T13:32:04Z</dcterms:modified>
</cp:coreProperties>
</file>